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8" r:id="rId2"/>
    <p:sldId id="268" r:id="rId3"/>
    <p:sldId id="269" r:id="rId4"/>
    <p:sldId id="270" r:id="rId5"/>
    <p:sldId id="271" r:id="rId6"/>
    <p:sldId id="889" r:id="rId7"/>
    <p:sldId id="273" r:id="rId8"/>
    <p:sldId id="365" r:id="rId9"/>
    <p:sldId id="1944" r:id="rId10"/>
    <p:sldId id="366" r:id="rId11"/>
    <p:sldId id="1945" r:id="rId12"/>
    <p:sldId id="367" r:id="rId13"/>
    <p:sldId id="1946" r:id="rId14"/>
    <p:sldId id="370" r:id="rId15"/>
    <p:sldId id="1947" r:id="rId16"/>
    <p:sldId id="371" r:id="rId17"/>
    <p:sldId id="1948" r:id="rId18"/>
    <p:sldId id="372" r:id="rId19"/>
    <p:sldId id="1949" r:id="rId20"/>
    <p:sldId id="374" r:id="rId21"/>
    <p:sldId id="1950" r:id="rId22"/>
    <p:sldId id="373" r:id="rId23"/>
    <p:sldId id="1951" r:id="rId24"/>
    <p:sldId id="1938" r:id="rId25"/>
    <p:sldId id="1952" r:id="rId26"/>
    <p:sldId id="1939" r:id="rId27"/>
    <p:sldId id="1953" r:id="rId28"/>
    <p:sldId id="1940" r:id="rId29"/>
    <p:sldId id="1954" r:id="rId30"/>
    <p:sldId id="1941" r:id="rId31"/>
    <p:sldId id="1955" r:id="rId32"/>
    <p:sldId id="1942" r:id="rId33"/>
    <p:sldId id="1956" r:id="rId34"/>
    <p:sldId id="1935" r:id="rId35"/>
    <p:sldId id="1936" r:id="rId36"/>
    <p:sldId id="1957" r:id="rId37"/>
    <p:sldId id="194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031"/>
    <a:srgbClr val="FFD600"/>
    <a:srgbClr val="001C3B"/>
    <a:srgbClr val="3C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19236-5429-4392-B8D1-85242D4D146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489F5-8A29-478C-B313-28391B93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7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19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9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8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66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7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8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8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4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1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1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4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30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85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12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0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01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44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49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89F5-8A29-478C-B313-28391B93DD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181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4319-6B1A-43B7-9FBE-976095E6D59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0D20-23C1-4DBD-9190-7EEDE54F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18" Type="http://schemas.openxmlformats.org/officeDocument/2006/relationships/image" Target="../media/image31.png"/><Relationship Id="rId3" Type="http://schemas.openxmlformats.org/officeDocument/2006/relationships/image" Target="../media/image2.jpeg"/><Relationship Id="rId21" Type="http://schemas.openxmlformats.org/officeDocument/2006/relationships/image" Target="../media/image34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24" Type="http://schemas.openxmlformats.org/officeDocument/2006/relationships/image" Target="../media/image37.png"/><Relationship Id="rId5" Type="http://schemas.openxmlformats.org/officeDocument/2006/relationships/hyperlink" Target="https://twitter.com/duyarpompa" TargetMode="External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5.png"/><Relationship Id="rId19" Type="http://schemas.openxmlformats.org/officeDocument/2006/relationships/image" Target="../media/image32.jpe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18" Type="http://schemas.openxmlformats.org/officeDocument/2006/relationships/image" Target="../media/image43.png"/><Relationship Id="rId3" Type="http://schemas.openxmlformats.org/officeDocument/2006/relationships/image" Target="../media/image2.jpeg"/><Relationship Id="rId21" Type="http://schemas.openxmlformats.org/officeDocument/2006/relationships/image" Target="../media/image46.pn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42.jp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24" Type="http://schemas.openxmlformats.org/officeDocument/2006/relationships/image" Target="../media/image49.png"/><Relationship Id="rId5" Type="http://schemas.openxmlformats.org/officeDocument/2006/relationships/hyperlink" Target="https://twitter.com/duyarpompa" TargetMode="External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10" Type="http://schemas.openxmlformats.org/officeDocument/2006/relationships/image" Target="../media/image5.png"/><Relationship Id="rId19" Type="http://schemas.openxmlformats.org/officeDocument/2006/relationships/image" Target="../media/image44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18" Type="http://schemas.openxmlformats.org/officeDocument/2006/relationships/image" Target="../media/image53.pn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5" Type="http://schemas.openxmlformats.org/officeDocument/2006/relationships/hyperlink" Target="https://bit.ly/3resB7R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hyperlink" Target="https://bit.ly/3E1rJL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5" Type="http://schemas.openxmlformats.org/officeDocument/2006/relationships/image" Target="../media/image12.emf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duyarpompa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channel/UC2_oH2iP9oThn2JYO3nFqUg/featured" TargetMode="External"/><Relationship Id="rId5" Type="http://schemas.openxmlformats.org/officeDocument/2006/relationships/hyperlink" Target="https://twitter.com/duyarpompa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duyarpompa.com/" TargetMode="External"/><Relationship Id="rId9" Type="http://schemas.openxmlformats.org/officeDocument/2006/relationships/hyperlink" Target="https://www.linkedin.com/company/duyarpompa/?originalSubdomain=tr" TargetMode="External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" y="0"/>
            <a:ext cx="9142981" cy="685799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FA10C99-AE02-4FD7-B54E-04BE7FC195B5}"/>
              </a:ext>
            </a:extLst>
          </p:cNvPr>
          <p:cNvSpPr txBox="1"/>
          <p:nvPr/>
        </p:nvSpPr>
        <p:spPr>
          <a:xfrm>
            <a:off x="4427984" y="3305888"/>
            <a:ext cx="4594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Montserrat Black" panose="00000A00000000000000" pitchFamily="50" charset="0"/>
              </a:rPr>
              <a:t>DUYAR PUMP AND HYDROPHORE SYSTEMS </a:t>
            </a:r>
            <a:br>
              <a:rPr lang="tr-TR" sz="1400" b="1" dirty="0">
                <a:latin typeface="Montserrat Black" panose="00000A00000000000000" pitchFamily="50" charset="0"/>
              </a:rPr>
            </a:br>
            <a:br>
              <a:rPr lang="tr-TR" sz="1400" dirty="0">
                <a:latin typeface="Montserrat Black" panose="00000A00000000000000" pitchFamily="50" charset="0"/>
              </a:rPr>
            </a:br>
            <a:r>
              <a:rPr lang="tr-TR" sz="1400" dirty="0">
                <a:latin typeface="Montserrat Bold"/>
              </a:rPr>
              <a:t>PROMOTIONAL PRESENTATION</a:t>
            </a:r>
          </a:p>
          <a:p>
            <a:endParaRPr lang="tr-TR" sz="1400" b="1" dirty="0">
              <a:latin typeface="Montserrat Black" panose="00000A00000000000000" pitchFamily="50" charset="0"/>
            </a:endParaRPr>
          </a:p>
          <a:p>
            <a:r>
              <a:rPr lang="tr-TR" sz="1400" dirty="0">
                <a:latin typeface="Montserrat ExtraLight" panose="00000300000000000000" pitchFamily="50" charset="-94"/>
              </a:rPr>
              <a:t>2023</a:t>
            </a:r>
            <a:endParaRPr lang="en-US" sz="1400" dirty="0">
              <a:latin typeface="Montserrat ExtraLight" panose="000003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870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DNP SERIES END SUCTION PUMP SET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FIRE SYSTEMS</a:t>
            </a: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7BEF7EE-0D9F-5756-F82F-9C966958F8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87" y="1525008"/>
            <a:ext cx="6114347" cy="407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11560" y="2678635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DNP series are end suction norm centrifugal, single-stage closed impeller pumps</a:t>
            </a:r>
            <a: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They can reach 340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140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DNP SERIES END SUCTION PUMP SET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FIRE SYSTEMS</a:t>
            </a: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7BEF7EE-0D9F-5756-F82F-9C966958F8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5" y="1525008"/>
            <a:ext cx="6114347" cy="407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11560" y="1855803"/>
            <a:ext cx="388843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Irrigation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Drainage Operations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Heating and cooling sector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Petrochemical and industrial fluid supply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Fire systems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Building systems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tr-TR" sz="1400" dirty="0"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Low cost</a:t>
            </a: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ompact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monobloc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26323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DMP SERIES HORIZONTAL MULTISTAGE PUMP SET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FIRE SYSTEMS</a:t>
            </a: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24558" y="2494157"/>
            <a:ext cx="3188246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DMP series are horizontal multistage closed impeller centrifugal pumps</a:t>
            </a:r>
            <a: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They can reach 12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-800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 350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pressure.</a:t>
            </a:r>
          </a:p>
          <a:p>
            <a:pPr>
              <a:lnSpc>
                <a:spcPct val="150000"/>
              </a:lnSpc>
            </a:pPr>
            <a:endParaRPr lang="tr-TR" sz="14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051171-D4C6-77D1-FC30-C4AA418810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27" y="1796809"/>
            <a:ext cx="4886977" cy="36709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07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DMP SERIES HORIZONTAL MULTISTAGE PUMP SET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FIRE SYSTEMS</a:t>
            </a: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74361" y="1966504"/>
            <a:ext cx="3381505" cy="468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Water pressurisation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Irrigation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Heating and cooling sector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Industrial systems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Fire systems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Hydrophore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systems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pressure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Use of roller bearings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Adjustable suction and discharge flash direction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4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051171-D4C6-77D1-FC30-C4AA418810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27" y="1796809"/>
            <a:ext cx="4886977" cy="36709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20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DOMESTIC WATER HYDROPHORE 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HYDROPHORE SYSTEMS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549689" y="2420888"/>
            <a:ext cx="4276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DMVP domestic water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hydrophore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uses multistage, closed impeller centrifugal pumps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DMVP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series pumps can reach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 60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170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535D22-FC75-A013-43FE-87C8B1FC67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26" y="1452159"/>
            <a:ext cx="3218769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17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DOMESTIC WATER HYDROPHORE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HYDROPHORE SYSTEMS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559204" y="1908900"/>
            <a:ext cx="43629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City networks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Building systems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Structural systems such as shopping malls, hotels, etc.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1400" dirty="0"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Pressurisation of water in cases where mains water is insufficient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Space saving thanks to vertical structures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Low cost compared to other pump types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tr-TR" sz="14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535D22-FC75-A013-43FE-87C8B1FC67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26" y="1452159"/>
            <a:ext cx="3218769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65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FIRE HYDROPHORE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HYDROPHORE SYSTEMS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7544" y="2369882"/>
            <a:ext cx="4533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DMVP fire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hydrophore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uses multistage, closed impeller centrifugal pumps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DMVP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series pumps can reach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60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170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</a:t>
            </a:r>
            <a: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BD226E-9AF7-7F4C-4693-98FDC67241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72180"/>
            <a:ext cx="4419840" cy="54731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FIRE HYDROPHORE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HYDROPHORE SYSTEMS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588572" y="2134816"/>
            <a:ext cx="4533454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Public housing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tr-TR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ies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and industrial buildings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Structures such as hospitals, shopping centres, hotels, etc.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It provides the necessary flow and pressure to fire extinguishing systems.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Frequently used </a:t>
            </a: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types are DMVP and DNP series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BD226E-9AF7-7F4C-4693-98FDC67241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72180"/>
            <a:ext cx="4419840" cy="54731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7128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DMWP SS SERIES VERTICAL SHAFT MULTISTAGE HYDROPHORES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HYDROPHORE SYSTEMS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70595" y="2367322"/>
            <a:ext cx="398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In DMVP SS series vertical shaft multistage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hydrophore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pumps, AISI 304 quality stainless impeller vertical shaft centrifugal pumps are used.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According to the pump used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, they can reach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-100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maximum pressure.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30D7F1-E2EE-9C71-6F00-303B439FF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15" y="1708646"/>
            <a:ext cx="3393100" cy="424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6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648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DMWP SS SERIES VERTICAL SHAFT MULTISTAGE HYDROPHORES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HYDROPHORE SYSTEMS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582967" y="2056171"/>
            <a:ext cx="3989031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Public housing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Factories and industrial buildings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Structures such as public institutions, shopping malls, hotels, etc.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Drinking water supply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It consists of stainless steel impeller body and diffuser.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pressure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efficiency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30D7F1-E2EE-9C71-6F00-303B439FF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15" y="1708646"/>
            <a:ext cx="3393100" cy="424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64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00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DUYAR PUMP AND HYDROPHORE SYSTEMS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3D0FBE8-319D-4F10-9934-5044E0F3149D}"/>
              </a:ext>
            </a:extLst>
          </p:cNvPr>
          <p:cNvSpPr txBox="1"/>
          <p:nvPr/>
        </p:nvSpPr>
        <p:spPr>
          <a:xfrm>
            <a:off x="467033" y="1638092"/>
            <a:ext cx="8425448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We help you choose the most suitable systems for your needs with the high efficiency, environmentally friendly and innovative pump and </a:t>
            </a:r>
            <a:r>
              <a:rPr lang="en-US" sz="1400" dirty="0" err="1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hydrophore</a:t>
            </a:r>
            <a:r>
              <a:rPr lang="en-US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types we offer</a:t>
            </a:r>
            <a:r>
              <a:rPr lang="tr-TR" sz="14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4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With our expertise in the pump sector, we produce quality pumping systems in accordance with NFPA 20, TSEN 12845, TSE, ISO and CE standards; we create reliable living spaces in residences, office buildings, industrial facilities, educational institutions, energy facilities, fuel oil and gas industry.</a:t>
            </a:r>
            <a:r>
              <a:rPr lang="tr-TR" sz="14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4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>
              <a:latin typeface="Montserrat ExtraLight" panose="00000300000000000000" pitchFamily="50" charset="-9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ABOUT US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D7F48CF-6A17-F439-8853-8B8FD9AE32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09" y="4588807"/>
            <a:ext cx="2496704" cy="143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C558B08-2145-AC22-2ED6-20721074E8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8" y="4588807"/>
            <a:ext cx="2496704" cy="143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4107917-3F23-E5A5-C95B-17339AEBB0D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5" y="4588807"/>
            <a:ext cx="2548899" cy="143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3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832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OPUS FREQUENCY CONTROLLED CIRCULATION PUMPS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CIRCULATION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70593" y="2514836"/>
            <a:ext cx="4101405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OPUS series pumps are frequency controlled, wet rotor circulation pumps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OPUS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pumps can reach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-55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flow rate and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0F166E-94B1-88DC-BD70-BB5C587BCE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51" y="1570753"/>
            <a:ext cx="6374434" cy="424962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2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OPUS FREQUENCY CONTROLLED CIRCULATION PUMPS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  <a:p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CIRCULATION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713575" y="2212862"/>
            <a:ext cx="41014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Heating and cooling systems</a:t>
            </a: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Building systems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Energy efficiency index (&lt; 0.23)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Low energy cost with frequency control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Silent operation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Long life thanks to wet rotor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Low maintenance and service costs </a:t>
            </a: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0F166E-94B1-88DC-BD70-BB5C587BCE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51" y="1552107"/>
            <a:ext cx="6402403" cy="42682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A090E61B-2F3E-6EA5-CF24-6D23C62E8E84}"/>
              </a:ext>
            </a:extLst>
          </p:cNvPr>
          <p:cNvCxnSpPr/>
          <p:nvPr/>
        </p:nvCxnSpPr>
        <p:spPr>
          <a:xfrm>
            <a:off x="2843808" y="4221088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DIP INLINE DRY ROTOR CIRCULATION PUMPS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CIRCULATION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7544" y="2504472"/>
            <a:ext cx="5253533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DIP series pumps are closed impeller, dry rotor circulation pumps with suction and discharge lines on the same line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DIP series pumps can reach 4-450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</a:t>
            </a:r>
            <a: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8CE4FC6-4221-AFFC-8461-322114A364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88681"/>
            <a:ext cx="7431797" cy="55738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58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DIP INLINE DRY ROTOR CIRCULATION PUMPS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CIRCULATION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85093" y="2007392"/>
            <a:ext cx="5253533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Heating and cooling systems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Industrial systems</a:t>
            </a:r>
            <a:endParaRPr lang="en-GB" sz="1200" dirty="0">
              <a:solidFill>
                <a:srgbClr val="FF0000"/>
              </a:solidFill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Swimming pools</a:t>
            </a:r>
            <a:endParaRPr lang="en-GB" sz="1200" dirty="0">
              <a:solidFill>
                <a:srgbClr val="FF0000"/>
              </a:solidFill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Geothermal plants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Water distribution facilities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efficiency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flow rate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, high pressure</a:t>
            </a: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8CE4FC6-4221-AFFC-8461-322114A364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88681"/>
            <a:ext cx="7431797" cy="55738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7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D SERIES WITH OPEN IMPELLER PLASTIC CASING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70595" y="2519613"/>
            <a:ext cx="5014566" cy="172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D series pumps are waste water pumps with open impeller, plastic casing and stainless impeller as product group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D series pumps can reach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22 m</a:t>
            </a:r>
            <a:r>
              <a:rPr lang="en-GB" sz="1200" baseline="300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F0E5436-B4EB-8DAB-C453-78F8F92322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61" y="1652053"/>
            <a:ext cx="2857901" cy="4135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0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D SERIES WITH OPEN IMPELLER PLASTIC CASING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519133" y="1855121"/>
            <a:ext cx="53047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Waterfall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, basement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, ornamental pool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Building drainage pit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and puddles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Sewage 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industrial and domestic wastes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rainwater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solid particles up to 25 mm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Installation of the motor to the pump body in a water and air-tight manner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Sealing with mechanical seal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No noise and vibration</a:t>
            </a:r>
          </a:p>
          <a:p>
            <a:pPr lvl="0">
              <a:lnSpc>
                <a:spcPct val="150000"/>
              </a:lnSpc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F0E5436-B4EB-8DAB-C453-78F8F92322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61" y="1652053"/>
            <a:ext cx="2857901" cy="4135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676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GR SERIES WITH CAST IRON CASING AND SHREDDER BLADE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7544" y="2492896"/>
            <a:ext cx="4893493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GR series waste water pumps are divided into cast iron casing waste water pumps and stainless steel casing waste water pumps with shredder blades.</a:t>
            </a:r>
          </a:p>
          <a:p>
            <a:pPr lvl="0">
              <a:lnSpc>
                <a:spcPct val="150000"/>
              </a:lnSpc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GR series pumps can reach 30 m</a:t>
            </a:r>
            <a:r>
              <a:rPr lang="en-GB" sz="1200" baseline="300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flow rate 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35 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D35F850-1B24-7528-66ED-ED1E657E41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37171"/>
            <a:ext cx="2866372" cy="45192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9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GR WITH CAST IRON CASING AND SHREDDER BLADE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34505" y="1951563"/>
            <a:ext cx="489349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Sewerage systems of residential areas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Treatment plants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raw waste water in industrial systems 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solid particles up to 5 mm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Reducing solid pieces to a smaller size thanks to shredder blades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Installation of the motor to the pump body in a water and air-tight manner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Sealing with mechanical seal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No noise and vibration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D35F850-1B24-7528-66ED-ED1E657E41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37171"/>
            <a:ext cx="2866372" cy="45192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4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6696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C SERIES WITH  CAST IRON CASING AND CLOSED IMPELLER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8336" y="2329661"/>
            <a:ext cx="4821486" cy="190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C and C1 series waste water pumps are cast iron casing, closed impeller waste water pumps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C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C1 series pumps can reach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200 m</a:t>
            </a:r>
            <a:r>
              <a:rPr lang="en-GB" sz="1200" baseline="300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flow rate and 32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pressure.</a:t>
            </a:r>
          </a:p>
          <a:p>
            <a:pPr>
              <a:lnSpc>
                <a:spcPct val="150000"/>
              </a:lnSpc>
            </a:pPr>
            <a:endParaRPr lang="tr-TR" sz="14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4D4BBA8-CEA1-4298-E154-9E24D87897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51" y="1452843"/>
            <a:ext cx="3258981" cy="4928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2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676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C SERIES WITH  CAST IRON CASING AND CLOSED IMPELLER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92201" y="1664409"/>
            <a:ext cx="4821486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Waterfall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, basement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, ornamental pool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Building drainage pit</a:t>
            </a:r>
            <a: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and puddles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Sewage 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rainwater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industrial and domestic wastes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C series, discharge of liquids containing solid particles up to 25 mm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C1 series, discharge of liquids containing solid particles up to 70 mm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Installation of the motor to the pump body in a water and air-tight manner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No noise and vibration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4D4BBA8-CEA1-4298-E154-9E24D87897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51" y="1524851"/>
            <a:ext cx="3258981" cy="4928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1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004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DUYAR PUMP AND HYDROPHORE SYSTEMS 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3D0FBE8-319D-4F10-9934-5044E0F3149D}"/>
              </a:ext>
            </a:extLst>
          </p:cNvPr>
          <p:cNvSpPr txBox="1"/>
          <p:nvPr/>
        </p:nvSpPr>
        <p:spPr>
          <a:xfrm>
            <a:off x="467544" y="1819032"/>
            <a:ext cx="8209423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We adopt a customer-oriented approach to meet the expectations of our business stakeholders at the highest level and </a:t>
            </a:r>
            <a:r>
              <a:rPr lang="en-US" sz="1400" dirty="0" err="1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prioriti</a:t>
            </a:r>
            <a:r>
              <a:rPr lang="tr-TR" sz="1400" dirty="0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400" dirty="0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e customer satisfaction in all processes from R&amp;D to production of pump technologies</a:t>
            </a:r>
            <a:r>
              <a:rPr lang="tr-TR" sz="1400" dirty="0">
                <a:solidFill>
                  <a:srgbClr val="221E1F"/>
                </a:solidFill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1400" dirty="0" err="1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Duyar</a:t>
            </a:r>
            <a:r>
              <a:rPr lang="en-US" sz="1400" dirty="0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Pompa</a:t>
            </a:r>
            <a:r>
              <a:rPr lang="en-US" sz="1400" dirty="0">
                <a:solidFill>
                  <a:srgbClr val="221E1F"/>
                </a:solidFill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, our mission is to provide the best service in the field of pump technologies in the shortest time with a wide dealer and service network throughout Turkey</a:t>
            </a:r>
            <a:r>
              <a:rPr lang="tr-TR" sz="1400" dirty="0">
                <a:solidFill>
                  <a:srgbClr val="221E1F"/>
                </a:solidFill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tr-TR" sz="1400" dirty="0">
                <a:solidFill>
                  <a:srgbClr val="221E1F"/>
                </a:solidFill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sz="14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As one of the new leading manufacturers of HVAC projects with its wide product range by benefiting from </a:t>
            </a:r>
            <a:r>
              <a:rPr lang="en-US" sz="1400" dirty="0" err="1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Duyar</a:t>
            </a:r>
            <a:r>
              <a:rPr lang="en-US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 Valve's industry experience and knowledge </a:t>
            </a:r>
            <a:r>
              <a:rPr lang="tr-TR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400" dirty="0">
                <a:latin typeface="Montserrat Light" panose="000004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more than 55 years, we will continue to produce and develop with the approach "our roots are domestic, our vision is global"</a:t>
            </a:r>
            <a:r>
              <a:rPr lang="tr-TR" sz="1400" dirty="0">
                <a:effectLst/>
                <a:latin typeface="Montserrat ExtraLight" panose="00000300000000000000" pitchFamily="50" charset="-94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tr-TR" sz="1400" dirty="0">
              <a:effectLst/>
              <a:latin typeface="Montserrat ExtraLight" panose="000003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>
              <a:latin typeface="Montserrat ExtraLight" panose="00000300000000000000" pitchFamily="50" charset="-9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ABOUT US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V SERIES WITH  CAST IRON CASING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7544" y="2359767"/>
            <a:ext cx="4821485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V series waste water pumps are cast casing, semi-open type vortex impeller sewage pumps</a:t>
            </a:r>
          </a:p>
          <a:p>
            <a:pPr lvl="0">
              <a:lnSpc>
                <a:spcPct val="150000"/>
              </a:lnSpc>
            </a:pP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V series pumps can reach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160 m</a:t>
            </a:r>
            <a:r>
              <a:rPr lang="en-GB" sz="1200" baseline="300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flow rate and 25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maximum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533B6A-A737-09B7-5D3D-5224A7CAD0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136"/>
            <a:ext cx="3107471" cy="51571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3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V SERIES WITH  CAST IRON CASING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539552" y="2119771"/>
            <a:ext cx="4821485" cy="406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Sewage 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industrial and domestic wastes with fibrous structure 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solid particles up to 70 mm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liquids containing large solid particles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Installation of the motor to the pump body in a water </a:t>
            </a:r>
            <a:b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and air-tight manner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No noise and vibration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533B6A-A737-09B7-5D3D-5224A7CAD0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136"/>
            <a:ext cx="3107471" cy="51571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7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SS SERIES WITH COMPLETELY STAINLESS STEEL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7544" y="2379629"/>
            <a:ext cx="503750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SS series waste water pumps are waste water pumps with AISI 304 quality made of stainless steel casing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DWWP V series pumps can reach 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18 m</a:t>
            </a:r>
            <a:r>
              <a:rPr lang="en-GB" sz="1200" baseline="300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/h flow rate and 20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maximum pressure.</a:t>
            </a: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2E2E39E-5723-6995-EAAF-25E8270C4C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2" y="1244699"/>
            <a:ext cx="4168897" cy="475487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9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DWWP SS SERIES WITH COMPLETELY STAINLESS STEEL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WASTE WATER PUMPS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92501" y="1777504"/>
            <a:ext cx="5037509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 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Sewage 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industrial and domestic wastes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rainwater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Waterfalls and ornamental pools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Drainage of accumulated water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endParaRPr lang="en-GB" sz="12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Used for discharging liquids containing not very large solid particles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Discharge of solid particles up to 6 mm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No noise and vibration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Installation of the motor to the pump body with stainless parts in a water and air tight manner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solidFill>
                <a:srgbClr val="FF0000"/>
              </a:solidFill>
              <a:latin typeface="Montserrat Light" panose="00000400000000000000" pitchFamily="50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2E2E39E-5723-6995-EAAF-25E8270C4C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4793"/>
            <a:ext cx="4208911" cy="48005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>
            <a:extLst>
              <a:ext uri="{FF2B5EF4-FFF2-40B4-BE49-F238E27FC236}">
                <a16:creationId xmlns:a16="http://schemas.microsoft.com/office/drawing/2014/main" id="{2CCCC6F9-6D6C-9ED2-7234-030EDE891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2" y="5"/>
            <a:ext cx="9142979" cy="68579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CEECF9-7270-43A7-86F6-50DE438DB12D}"/>
              </a:ext>
            </a:extLst>
          </p:cNvPr>
          <p:cNvGrpSpPr/>
          <p:nvPr/>
        </p:nvGrpSpPr>
        <p:grpSpPr>
          <a:xfrm flipH="1" flipV="1">
            <a:off x="3464424" y="2321424"/>
            <a:ext cx="2215153" cy="2215153"/>
            <a:chOff x="9974262" y="4638675"/>
            <a:chExt cx="4438650" cy="44386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851D60-24E7-4758-AC92-F878EDA2344C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3B4A818-008F-4853-A11A-07B04A2B7F84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>
              <a:solidFill>
                <a:schemeClr val="tx1">
                  <a:alpha val="9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A51B4-302D-4103-BBC2-275063B2C97C}"/>
              </a:ext>
            </a:extLst>
          </p:cNvPr>
          <p:cNvGrpSpPr/>
          <p:nvPr/>
        </p:nvGrpSpPr>
        <p:grpSpPr>
          <a:xfrm flipH="1" flipV="1">
            <a:off x="3464424" y="2321424"/>
            <a:ext cx="2215153" cy="2215153"/>
            <a:chOff x="9974262" y="4638675"/>
            <a:chExt cx="4438650" cy="4438650"/>
          </a:xfrm>
          <a:effectLst>
            <a:outerShdw blurRad="723900" algn="ctr" rotWithShape="0">
              <a:schemeClr val="accent2"/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871FE7-2E00-483D-9CD4-58722B513B86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EC57FE74-4F17-45A8-B295-188D18252F22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>
              <a:gradFill>
                <a:gsLst>
                  <a:gs pos="100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26ED4F-5530-45D7-9ACF-0FBF78DA0ECC}"/>
              </a:ext>
            </a:extLst>
          </p:cNvPr>
          <p:cNvGrpSpPr/>
          <p:nvPr/>
        </p:nvGrpSpPr>
        <p:grpSpPr>
          <a:xfrm rot="16200000">
            <a:off x="3097816" y="1954816"/>
            <a:ext cx="2948369" cy="2948369"/>
            <a:chOff x="9974262" y="4638675"/>
            <a:chExt cx="4438650" cy="443865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F8D966-BBB0-4A5E-8519-57891D80621F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92B207BC-591F-4198-B55B-165507A022C0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>
              <a:solidFill>
                <a:schemeClr val="tx1">
                  <a:alpha val="9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45418A-C5BF-4909-A56B-2B3C48721F2F}"/>
              </a:ext>
            </a:extLst>
          </p:cNvPr>
          <p:cNvGrpSpPr/>
          <p:nvPr/>
        </p:nvGrpSpPr>
        <p:grpSpPr>
          <a:xfrm rot="16200000">
            <a:off x="3097816" y="1954816"/>
            <a:ext cx="2948369" cy="2948369"/>
            <a:chOff x="9974262" y="4638675"/>
            <a:chExt cx="4438650" cy="4438650"/>
          </a:xfrm>
          <a:effectLst>
            <a:outerShdw blurRad="723900" algn="ctr" rotWithShape="0">
              <a:schemeClr val="accent2"/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6558D2-F98D-453F-BDF1-9AD60F17E52B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6CC96CE5-B44F-4C54-BF43-109467D483CC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F0BC06D-E134-45DB-8AAB-C7C56419DA2A}"/>
              </a:ext>
            </a:extLst>
          </p:cNvPr>
          <p:cNvSpPr txBox="1"/>
          <p:nvPr/>
        </p:nvSpPr>
        <p:spPr>
          <a:xfrm>
            <a:off x="1751361" y="3242808"/>
            <a:ext cx="5641288" cy="1050288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tr-TR" sz="6225" b="1" dirty="0">
                <a:effectLst>
                  <a:outerShdw blurRad="317500" sx="102000" sy="102000" algn="ctr" rotWithShape="0">
                    <a:schemeClr val="tx1">
                      <a:lumMod val="90000"/>
                      <a:lumOff val="10000"/>
                      <a:alpha val="40000"/>
                    </a:schemeClr>
                  </a:outerShdw>
                </a:effectLst>
                <a:latin typeface="Montserrat Bold"/>
                <a:ea typeface="Open Sans" charset="0"/>
                <a:cs typeface="Open Sans" charset="0"/>
              </a:rPr>
              <a:t>REFERENCES</a:t>
            </a:r>
            <a:endParaRPr lang="en-US" sz="6225" b="1" dirty="0">
              <a:effectLst>
                <a:outerShdw blurRad="3175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  <a:latin typeface="Montserrat Bold"/>
              <a:ea typeface="Open Sans" charset="0"/>
              <a:cs typeface="Open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43BEA8-4BD3-43BB-85A9-5C86E604B249}"/>
              </a:ext>
            </a:extLst>
          </p:cNvPr>
          <p:cNvGrpSpPr/>
          <p:nvPr/>
        </p:nvGrpSpPr>
        <p:grpSpPr>
          <a:xfrm>
            <a:off x="3739862" y="2596862"/>
            <a:ext cx="1664277" cy="1664277"/>
            <a:chOff x="9974262" y="4638675"/>
            <a:chExt cx="4438650" cy="44386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A8F500E-0613-40DC-8DDF-0C6B47D8FC7C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A309F89-A711-4DC3-975F-E637376865CC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>
              <a:solidFill>
                <a:schemeClr val="tx1">
                  <a:alpha val="9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EE6650-3725-42FD-B9E2-377D89FD5793}"/>
              </a:ext>
            </a:extLst>
          </p:cNvPr>
          <p:cNvGrpSpPr/>
          <p:nvPr/>
        </p:nvGrpSpPr>
        <p:grpSpPr>
          <a:xfrm rot="5400000">
            <a:off x="2788237" y="1645237"/>
            <a:ext cx="3567526" cy="3567526"/>
            <a:chOff x="9974262" y="4638675"/>
            <a:chExt cx="4438650" cy="4438650"/>
          </a:xfrm>
          <a:effectLst>
            <a:outerShdw blurRad="723900" algn="ctr" rotWithShape="0">
              <a:schemeClr val="accent2"/>
            </a:outerShdw>
          </a:effectLst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7C4D405-37D9-4531-AB5A-D9C6280141BC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B1B27741-A708-4E6E-A2BD-45A144F5C61A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>
              <a:gradFill>
                <a:gsLst>
                  <a:gs pos="0">
                    <a:schemeClr val="accent5"/>
                  </a:gs>
                  <a:gs pos="100000">
                    <a:schemeClr val="bg2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10086B-F952-4277-BE84-F568603199ED}"/>
              </a:ext>
            </a:extLst>
          </p:cNvPr>
          <p:cNvGrpSpPr/>
          <p:nvPr/>
        </p:nvGrpSpPr>
        <p:grpSpPr>
          <a:xfrm rot="5400000">
            <a:off x="2788237" y="1645237"/>
            <a:ext cx="3567526" cy="3567526"/>
            <a:chOff x="9974262" y="4638675"/>
            <a:chExt cx="4438650" cy="443865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70434EF-484B-4031-A0AF-D7ED45CB0805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solidFill>
                  <a:srgbClr val="FF0000"/>
                </a:solidFill>
              </a:endParaRP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B65BB654-A902-4611-9568-580762B85EC3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508000" cap="rnd">
              <a:solidFill>
                <a:schemeClr val="tx1">
                  <a:alpha val="9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16F454-EA7E-4E00-B786-063F2C1A5C02}"/>
              </a:ext>
            </a:extLst>
          </p:cNvPr>
          <p:cNvGrpSpPr/>
          <p:nvPr/>
        </p:nvGrpSpPr>
        <p:grpSpPr>
          <a:xfrm>
            <a:off x="3739862" y="2596862"/>
            <a:ext cx="1664277" cy="1664277"/>
            <a:chOff x="9974262" y="4638675"/>
            <a:chExt cx="4438650" cy="4438650"/>
          </a:xfrm>
          <a:effectLst>
            <a:outerShdw blurRad="723900" algn="ctr" rotWithShape="0">
              <a:schemeClr val="accent2"/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5876314-A20E-410A-8652-2C434590D7AE}"/>
                </a:ext>
              </a:extLst>
            </p:cNvPr>
            <p:cNvSpPr/>
            <p:nvPr/>
          </p:nvSpPr>
          <p:spPr>
            <a:xfrm>
              <a:off x="9974262" y="4638675"/>
              <a:ext cx="4438650" cy="443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A38E8D25-3942-400F-B82F-3CB743B93BE3}"/>
                </a:ext>
              </a:extLst>
            </p:cNvPr>
            <p:cNvSpPr/>
            <p:nvPr/>
          </p:nvSpPr>
          <p:spPr>
            <a:xfrm rot="16200000">
              <a:off x="9974262" y="4638675"/>
              <a:ext cx="4438650" cy="4438650"/>
            </a:xfrm>
            <a:prstGeom prst="arc">
              <a:avLst/>
            </a:prstGeom>
            <a:noFill/>
            <a:ln w="254000" cap="rnd"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3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BUILDING TECHNOLOGIES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REFERENCES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51A3788-9199-3F0E-8517-BC28C88022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38" y="3429000"/>
            <a:ext cx="1154852" cy="115485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F5E831E-78D9-DD45-301E-6610410570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05" y="2317480"/>
            <a:ext cx="1513967" cy="45078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B36EA02E-5F8B-6438-4FA8-FB41804F89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" y="4812923"/>
            <a:ext cx="834116" cy="1069379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D71352C-9748-38C9-2FE8-6DAA9485F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84" y="4962345"/>
            <a:ext cx="1551413" cy="770534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C12CA40F-E633-D2BA-BD45-877B9F4F8C8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32" y="1929515"/>
            <a:ext cx="1154852" cy="115485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6A70D5A-BCBC-D1FC-CA72-27D70EB2C9C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43" y="2143064"/>
            <a:ext cx="1836070" cy="93362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863C933-B2D1-144F-F164-5B6D995BC90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50" y="3471247"/>
            <a:ext cx="2344901" cy="94130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065A4E4-A985-8A50-46F5-DF1E8FE632B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05" y="4708138"/>
            <a:ext cx="1754513" cy="1240893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E1201EFB-FFC0-8615-47B7-5F7885844E6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4225588"/>
            <a:ext cx="2902036" cy="2418364"/>
          </a:xfrm>
          <a:prstGeom prst="rect">
            <a:avLst/>
          </a:prstGeom>
        </p:spPr>
      </p:pic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F3693047-3532-5FC7-3CD1-94AF73D5AF8F}"/>
              </a:ext>
            </a:extLst>
          </p:cNvPr>
          <p:cNvCxnSpPr>
            <a:cxnSpLocks/>
          </p:cNvCxnSpPr>
          <p:nvPr/>
        </p:nvCxnSpPr>
        <p:spPr>
          <a:xfrm flipH="1">
            <a:off x="2178606" y="1772816"/>
            <a:ext cx="17130" cy="440449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0EFF433A-458F-E258-E050-1CBB9DB3F6FD}"/>
              </a:ext>
            </a:extLst>
          </p:cNvPr>
          <p:cNvCxnSpPr>
            <a:cxnSpLocks/>
          </p:cNvCxnSpPr>
          <p:nvPr/>
        </p:nvCxnSpPr>
        <p:spPr>
          <a:xfrm flipH="1">
            <a:off x="4194830" y="1795625"/>
            <a:ext cx="17130" cy="440449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D05AD12E-23BE-72BC-B3C9-3465D7D9CBEB}"/>
              </a:ext>
            </a:extLst>
          </p:cNvPr>
          <p:cNvCxnSpPr>
            <a:cxnSpLocks/>
          </p:cNvCxnSpPr>
          <p:nvPr/>
        </p:nvCxnSpPr>
        <p:spPr>
          <a:xfrm flipH="1">
            <a:off x="6499086" y="1772815"/>
            <a:ext cx="17130" cy="440449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E98C2D00-54AB-191D-01CB-1123E0A9F3A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2" y="1843596"/>
            <a:ext cx="1126995" cy="1126995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219A548-0828-033A-CB94-0E2C277166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33" y="3531803"/>
            <a:ext cx="1986817" cy="92055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C2984CA-1707-1418-24FD-44F008C1F27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4" y="3322458"/>
            <a:ext cx="724156" cy="11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5688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INDUSTRIAL FACILITIES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REFERENCES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F3693047-3532-5FC7-3CD1-94AF73D5AF8F}"/>
              </a:ext>
            </a:extLst>
          </p:cNvPr>
          <p:cNvCxnSpPr>
            <a:cxnSpLocks/>
          </p:cNvCxnSpPr>
          <p:nvPr/>
        </p:nvCxnSpPr>
        <p:spPr>
          <a:xfrm flipH="1">
            <a:off x="2178606" y="1772816"/>
            <a:ext cx="17130" cy="440449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0EFF433A-458F-E258-E050-1CBB9DB3F6FD}"/>
              </a:ext>
            </a:extLst>
          </p:cNvPr>
          <p:cNvCxnSpPr>
            <a:cxnSpLocks/>
          </p:cNvCxnSpPr>
          <p:nvPr/>
        </p:nvCxnSpPr>
        <p:spPr>
          <a:xfrm flipH="1">
            <a:off x="4194830" y="1795625"/>
            <a:ext cx="17130" cy="440449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D05AD12E-23BE-72BC-B3C9-3465D7D9CBEB}"/>
              </a:ext>
            </a:extLst>
          </p:cNvPr>
          <p:cNvCxnSpPr>
            <a:cxnSpLocks/>
          </p:cNvCxnSpPr>
          <p:nvPr/>
        </p:nvCxnSpPr>
        <p:spPr>
          <a:xfrm flipH="1">
            <a:off x="6499086" y="1772815"/>
            <a:ext cx="17130" cy="440449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7C40AA3D-FAE0-686C-27DB-776B6E787A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0" y="2018440"/>
            <a:ext cx="1503902" cy="751951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F5E0EF9-6832-8BBB-7352-9FA3BDD32D3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9" y="3408465"/>
            <a:ext cx="1799366" cy="865629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B18B6403-2A96-25B9-5D4B-5A1EBB01B1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1" y="4689405"/>
            <a:ext cx="1448970" cy="1448970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AD8B6522-91E7-AA1B-6262-B4060A33321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84" y="2217822"/>
            <a:ext cx="1977288" cy="340107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B6462559-CCA8-6CAE-BB07-9EA7FE229D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46" y="3422533"/>
            <a:ext cx="1750700" cy="787815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BDA1225A-CD95-A92E-C1A1-950D721C26D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18826"/>
            <a:ext cx="1510074" cy="551177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886F3E7E-E19F-1AF7-3EB5-C5EB439F26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30" y="3519648"/>
            <a:ext cx="2046231" cy="528958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2993870E-46A5-3F98-C377-1A52527BAB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29" y="4874644"/>
            <a:ext cx="1394037" cy="1046740"/>
          </a:xfrm>
          <a:prstGeom prst="rect">
            <a:avLst/>
          </a:prstGeom>
        </p:spPr>
      </p:pic>
      <p:pic>
        <p:nvPicPr>
          <p:cNvPr id="50" name="Resim 49">
            <a:extLst>
              <a:ext uri="{FF2B5EF4-FFF2-40B4-BE49-F238E27FC236}">
                <a16:creationId xmlns:a16="http://schemas.microsoft.com/office/drawing/2014/main" id="{99BF58FA-9B7D-0C73-DAD2-E34EF98F9E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15" y="4807536"/>
            <a:ext cx="955458" cy="10593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0448CA8-8FBD-1E45-2816-05669F7CF0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5" y="3355459"/>
            <a:ext cx="1799366" cy="86562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0D3B628-57A8-98A2-D55E-D25C3A9D0D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7" y="4509120"/>
            <a:ext cx="1448970" cy="144897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3418D49-9A7E-0FC6-A81A-2C4C5BA4B6D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12" y="3398177"/>
            <a:ext cx="2051838" cy="67136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28243FE-9C30-E191-663F-7E17E8D05AA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10" y="5029300"/>
            <a:ext cx="1895157" cy="65595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5466B85-E22A-E15E-8525-7579D1BC48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24" y="2221546"/>
            <a:ext cx="2379055" cy="3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DC45312-E837-D9E2-2688-66BCF8C9EB29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REFERENCES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B07EE13-995D-CEA1-973E-98A801B55279}"/>
              </a:ext>
            </a:extLst>
          </p:cNvPr>
          <p:cNvSpPr txBox="1"/>
          <p:nvPr/>
        </p:nvSpPr>
        <p:spPr>
          <a:xfrm>
            <a:off x="755574" y="1525557"/>
            <a:ext cx="76328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</a:rPr>
              <a:t>Building Technologies: </a:t>
            </a:r>
            <a:r>
              <a:rPr lang="en-GB" sz="1200" dirty="0">
                <a:latin typeface="Montserrat Light" panose="00000400000000000000" pitchFamily="50" charset="-94"/>
                <a:hlinkClick r:id="rId14"/>
              </a:rPr>
              <a:t>https://bit.ly/3E1rJLp</a:t>
            </a:r>
            <a:r>
              <a:rPr lang="en-GB" sz="1200" dirty="0">
                <a:latin typeface="Montserrat Light" panose="00000400000000000000" pitchFamily="50" charset="-94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200" dirty="0">
              <a:latin typeface="Montserrat Light" panose="00000400000000000000" pitchFamily="50" charset="-94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</a:rPr>
              <a:t>Industrial Facilities: </a:t>
            </a:r>
            <a:r>
              <a:rPr lang="en-GB" sz="1200" dirty="0">
                <a:latin typeface="Montserrat Light" panose="00000400000000000000" pitchFamily="50" charset="-94"/>
                <a:hlinkClick r:id="rId15"/>
              </a:rPr>
              <a:t>https://bit.ly/3resB7R</a:t>
            </a:r>
            <a:br>
              <a:rPr lang="en-GB" sz="1200" dirty="0">
                <a:latin typeface="Montserrat Light" panose="00000400000000000000" pitchFamily="50" charset="-94"/>
              </a:rPr>
            </a:br>
            <a:endParaRPr lang="en-GB" sz="1200" dirty="0">
              <a:latin typeface="Montserrat Light" panose="00000400000000000000" pitchFamily="50" charset="-94"/>
            </a:endParaRPr>
          </a:p>
          <a:p>
            <a:pPr algn="l" fontAlgn="base"/>
            <a:endParaRPr lang="tr-TR" sz="1200" dirty="0">
              <a:latin typeface="Montserrat Light" panose="00000400000000000000" pitchFamily="50" charset="-94"/>
            </a:endParaRPr>
          </a:p>
          <a:p>
            <a:pPr algn="l" fontAlgn="base"/>
            <a:br>
              <a:rPr lang="tr-TR" sz="1200" dirty="0">
                <a:latin typeface="Montserrat Light" panose="00000400000000000000" pitchFamily="50" charset="-94"/>
              </a:rPr>
            </a:br>
            <a:br>
              <a:rPr lang="tr-TR" sz="1200" dirty="0">
                <a:latin typeface="Montserrat Light" panose="00000400000000000000" pitchFamily="50" charset="-94"/>
              </a:rPr>
            </a:br>
            <a:br>
              <a:rPr lang="tr-TR" sz="1200" dirty="0">
                <a:latin typeface="Montserrat Light" panose="00000400000000000000" pitchFamily="50" charset="-94"/>
              </a:rPr>
            </a:br>
            <a:br>
              <a:rPr lang="tr-TR" sz="1200" dirty="0">
                <a:latin typeface="Montserrat Light" panose="00000400000000000000" pitchFamily="50" charset="-94"/>
              </a:rPr>
            </a:br>
            <a:br>
              <a:rPr lang="tr-TR" sz="1200" dirty="0">
                <a:latin typeface="Montserrat Light" panose="00000400000000000000" pitchFamily="50" charset="-94"/>
              </a:rPr>
            </a:br>
            <a:br>
              <a:rPr lang="tr-TR" sz="1200" dirty="0">
                <a:latin typeface="Montserrat Light" panose="00000400000000000000" pitchFamily="50" charset="-94"/>
              </a:rPr>
            </a:br>
            <a:endParaRPr lang="tr-TR" sz="1200" dirty="0">
              <a:latin typeface="Montserrat Light" panose="00000400000000000000" pitchFamily="50" charset="-94"/>
            </a:endParaRPr>
          </a:p>
          <a:p>
            <a:pPr algn="l" fontAlgn="base"/>
            <a:endParaRPr lang="tr-TR" sz="1200" dirty="0">
              <a:latin typeface="Montserrat Light" panose="00000400000000000000" pitchFamily="50" charset="-94"/>
            </a:endParaRPr>
          </a:p>
          <a:p>
            <a:pPr algn="l" fontAlgn="base"/>
            <a:r>
              <a:rPr lang="en-GB" dirty="0">
                <a:latin typeface="Montserrat Black" panose="00000A00000000000000" pitchFamily="2" charset="-94"/>
              </a:rPr>
              <a:t>Contact Information </a:t>
            </a:r>
          </a:p>
          <a:p>
            <a:pPr algn="l" fontAlgn="base"/>
            <a:endParaRPr lang="en-GB" sz="1200" dirty="0">
              <a:latin typeface="Montserrat Light" panose="00000400000000000000" pitchFamily="50" charset="-94"/>
            </a:endParaRPr>
          </a:p>
          <a:p>
            <a:pPr fontAlgn="base"/>
            <a:r>
              <a:rPr lang="en-GB" sz="1200" b="0" i="0" dirty="0">
                <a:effectLst/>
                <a:latin typeface="Montserrat Light" panose="00000400000000000000" pitchFamily="50" charset="-94"/>
              </a:rPr>
              <a:t>              Telephone: +90 216 365 70 95 				info@duyarpompa.com </a:t>
            </a:r>
            <a:r>
              <a:rPr lang="en-GB" sz="1200" dirty="0">
                <a:latin typeface="Montserrat Light" panose="00000400000000000000" pitchFamily="50" charset="-94"/>
              </a:rPr>
              <a:t>		</a:t>
            </a:r>
            <a:r>
              <a:rPr lang="en-GB" sz="1200" b="0" i="0" dirty="0">
                <a:effectLst/>
                <a:latin typeface="Montserrat Light" panose="00000400000000000000" pitchFamily="50" charset="-94"/>
              </a:rPr>
              <a:t> 			</a:t>
            </a:r>
            <a:br>
              <a:rPr lang="en-GB" sz="1200" b="0" i="0" dirty="0">
                <a:effectLst/>
                <a:latin typeface="Montserrat Light" panose="00000400000000000000" pitchFamily="50" charset="-94"/>
              </a:rPr>
            </a:br>
            <a:r>
              <a:rPr lang="en-GB" sz="1200" b="0" i="0" dirty="0">
                <a:effectLst/>
                <a:latin typeface="Montserrat Light" panose="00000400000000000000" pitchFamily="50" charset="-94"/>
              </a:rPr>
              <a:t>              Fax : +90 216 365 70 95	</a:t>
            </a:r>
            <a:r>
              <a:rPr lang="en-GB" sz="1200" b="0" i="0" dirty="0">
                <a:solidFill>
                  <a:srgbClr val="777777"/>
                </a:solidFill>
                <a:effectLst/>
                <a:latin typeface="Montserrat Light" panose="00000400000000000000" pitchFamily="50" charset="-94"/>
              </a:rPr>
              <a:t>	 		</a:t>
            </a:r>
            <a:r>
              <a:rPr lang="en-GB" sz="1200" b="0" i="0" dirty="0">
                <a:effectLst/>
                <a:latin typeface="Montserrat Light" panose="00000400000000000000" pitchFamily="50" charset="-94"/>
              </a:rPr>
              <a:t>servis@duyarpompa.com</a:t>
            </a:r>
            <a:r>
              <a:rPr lang="en-GB" sz="1200" dirty="0">
                <a:latin typeface="Montserrat Light" panose="00000400000000000000" pitchFamily="50" charset="-94"/>
              </a:rPr>
              <a:t> </a:t>
            </a:r>
            <a:r>
              <a:rPr lang="en-GB" sz="1200" b="0" i="0" dirty="0">
                <a:solidFill>
                  <a:srgbClr val="777777"/>
                </a:solidFill>
                <a:effectLst/>
                <a:latin typeface="Montserrat Light" panose="00000400000000000000" pitchFamily="50" charset="-94"/>
              </a:rPr>
              <a:t>	</a:t>
            </a:r>
            <a:endParaRPr lang="en-GB" sz="1200" b="0" i="0" dirty="0">
              <a:effectLst/>
              <a:latin typeface="Montserrat Light" panose="00000400000000000000" pitchFamily="50" charset="-94"/>
            </a:endParaRPr>
          </a:p>
          <a:p>
            <a:pPr algn="l" fontAlgn="base"/>
            <a:r>
              <a:rPr lang="tr-TR" sz="1200" b="0" i="0" dirty="0">
                <a:solidFill>
                  <a:srgbClr val="777777"/>
                </a:solidFill>
                <a:effectLst/>
                <a:latin typeface="Roboto Condensed" panose="02000000000000000000" pitchFamily="2" charset="0"/>
              </a:rPr>
              <a:t>				</a:t>
            </a:r>
            <a:br>
              <a:rPr lang="tr-TR" sz="1200" b="0" i="0" dirty="0">
                <a:solidFill>
                  <a:srgbClr val="777777"/>
                </a:solidFill>
                <a:effectLst/>
                <a:latin typeface="Roboto Condensed" panose="02000000000000000000" pitchFamily="2" charset="0"/>
              </a:rPr>
            </a:br>
            <a:br>
              <a:rPr lang="tr-TR" sz="1200" b="0" i="0" dirty="0">
                <a:solidFill>
                  <a:srgbClr val="777777"/>
                </a:solidFill>
                <a:effectLst/>
                <a:latin typeface="Roboto Condensed" panose="02000000000000000000" pitchFamily="2" charset="0"/>
              </a:rPr>
            </a:br>
            <a:br>
              <a:rPr lang="tr-TR" sz="1200" b="0" i="0" dirty="0">
                <a:solidFill>
                  <a:srgbClr val="777777"/>
                </a:solidFill>
                <a:effectLst/>
                <a:latin typeface="Roboto Condensed" panose="02000000000000000000" pitchFamily="2" charset="0"/>
              </a:rPr>
            </a:br>
            <a:endParaRPr lang="tr-TR" sz="1200" dirty="0">
              <a:latin typeface="Montserrat Light" panose="00000400000000000000" pitchFamily="50" charset="-94"/>
            </a:endParaRPr>
          </a:p>
        </p:txBody>
      </p:sp>
      <p:pic>
        <p:nvPicPr>
          <p:cNvPr id="5" name="Grafik 4" descr="Hoparlör Telefon">
            <a:extLst>
              <a:ext uri="{FF2B5EF4-FFF2-40B4-BE49-F238E27FC236}">
                <a16:creationId xmlns:a16="http://schemas.microsoft.com/office/drawing/2014/main" id="{A4CD6B2B-712F-5F18-2A0C-A666650289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5574" y="4365104"/>
            <a:ext cx="648072" cy="64807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8AFCDEA-AFB3-5084-AAC4-9C3144FA8A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3"/>
            <a:ext cx="648073" cy="648073"/>
          </a:xfrm>
          <a:prstGeom prst="rect">
            <a:avLst/>
          </a:prstGeom>
        </p:spPr>
      </p:pic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8A6E121A-6C59-2681-97E5-7A47EEC00FFA}"/>
              </a:ext>
            </a:extLst>
          </p:cNvPr>
          <p:cNvCxnSpPr>
            <a:cxnSpLocks/>
          </p:cNvCxnSpPr>
          <p:nvPr/>
        </p:nvCxnSpPr>
        <p:spPr>
          <a:xfrm flipH="1">
            <a:off x="755574" y="3140968"/>
            <a:ext cx="748883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 Light" panose="00000400000000000000" pitchFamily="50" charset="-94"/>
              </a:rPr>
              <a:t>East Marmara Regional Directorate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 Light" panose="00000400000000000000" pitchFamily="50" charset="-94"/>
              </a:rPr>
              <a:t>West Marmara Regional 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 Light" panose="00000400000000000000" pitchFamily="50" charset="-94"/>
              </a:rPr>
              <a:t>Central Anatolia Regional 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 Light" panose="00000400000000000000" pitchFamily="50" charset="-94"/>
              </a:rPr>
              <a:t>Aegean Regional Directorate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REGIONAL DIRECTORATES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C1615D9-542C-6684-EEC3-394E0BCD63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02" y="2348880"/>
            <a:ext cx="3609796" cy="3501668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F9AA79E3-D49F-7AC5-B1FC-36CDE3198B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072" y="4077072"/>
            <a:ext cx="354335" cy="368002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F79F93-90C1-C42A-4231-582367ABB6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1880" y="2930479"/>
            <a:ext cx="354335" cy="368003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B52E9831-6F96-3229-E7CD-075AF69821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2746" y="3266527"/>
            <a:ext cx="354334" cy="36800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4AFED864-E5F7-502B-5CD1-2F583D8141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0696" y="4361812"/>
            <a:ext cx="354335" cy="3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Montserrat Light" panose="00000400000000000000" pitchFamily="50" charset="-94"/>
              </a:rPr>
              <a:t>We provide unconditional satisfaction with our service </a:t>
            </a:r>
            <a:r>
              <a:rPr lang="en-US" sz="1400" dirty="0" err="1">
                <a:solidFill>
                  <a:srgbClr val="262626"/>
                </a:solidFill>
                <a:latin typeface="Montserrat Light" panose="00000400000000000000" pitchFamily="50" charset="-94"/>
              </a:rPr>
              <a:t>organi</a:t>
            </a:r>
            <a:r>
              <a:rPr lang="tr-TR" sz="1400" dirty="0">
                <a:solidFill>
                  <a:srgbClr val="262626"/>
                </a:solidFill>
                <a:latin typeface="Montserrat Light" panose="00000400000000000000" pitchFamily="50" charset="-94"/>
              </a:rPr>
              <a:t>z</a:t>
            </a:r>
            <a:r>
              <a:rPr lang="en-US" sz="1400" dirty="0" err="1">
                <a:solidFill>
                  <a:srgbClr val="262626"/>
                </a:solidFill>
                <a:latin typeface="Montserrat Light" panose="00000400000000000000" pitchFamily="50" charset="-94"/>
              </a:rPr>
              <a:t>ation</a:t>
            </a:r>
            <a:r>
              <a:rPr lang="en-US" sz="1400" dirty="0">
                <a:solidFill>
                  <a:srgbClr val="262626"/>
                </a:solidFill>
                <a:latin typeface="Montserrat Light" panose="00000400000000000000" pitchFamily="50" charset="-94"/>
              </a:rPr>
              <a:t> covering the whole of Turkey and provide service wherever there is water.</a:t>
            </a:r>
            <a:endParaRPr lang="en-US" sz="1400" dirty="0">
              <a:latin typeface="Montserrat Light" panose="00000400000000000000" pitchFamily="50" charset="-9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AUTHORIZED SERVICES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27CED4-E46C-3E2F-2637-6A2D59B722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0" y="2348880"/>
            <a:ext cx="7578590" cy="32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Resim 44">
            <a:extLst>
              <a:ext uri="{FF2B5EF4-FFF2-40B4-BE49-F238E27FC236}">
                <a16:creationId xmlns:a16="http://schemas.microsoft.com/office/drawing/2014/main" id="{56D4EDE0-5A0A-29A1-7CED-0BBBB2B21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" y="-1944"/>
            <a:ext cx="9142979" cy="685799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2DADCA9-F3F0-4B73-AD03-F235D81969E7}"/>
              </a:ext>
            </a:extLst>
          </p:cNvPr>
          <p:cNvGrpSpPr/>
          <p:nvPr/>
        </p:nvGrpSpPr>
        <p:grpSpPr>
          <a:xfrm>
            <a:off x="3031081" y="2362776"/>
            <a:ext cx="1642598" cy="1522299"/>
            <a:chOff x="6786563" y="1833563"/>
            <a:chExt cx="5830888" cy="5403850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D901BBF-4B18-48E8-9BED-C40B9C1D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1833563"/>
              <a:ext cx="5830888" cy="5403850"/>
            </a:xfrm>
            <a:custGeom>
              <a:avLst/>
              <a:gdLst>
                <a:gd name="T0" fmla="*/ 1845 w 2112"/>
                <a:gd name="T1" fmla="*/ 29 h 1956"/>
                <a:gd name="T2" fmla="*/ 1763 w 2112"/>
                <a:gd name="T3" fmla="*/ 1 h 1956"/>
                <a:gd name="T4" fmla="*/ 1523 w 2112"/>
                <a:gd name="T5" fmla="*/ 63 h 1956"/>
                <a:gd name="T6" fmla="*/ 583 w 2112"/>
                <a:gd name="T7" fmla="*/ 1942 h 1956"/>
                <a:gd name="T8" fmla="*/ 724 w 2112"/>
                <a:gd name="T9" fmla="*/ 1905 h 1956"/>
                <a:gd name="T10" fmla="*/ 1430 w 2112"/>
                <a:gd name="T11" fmla="*/ 1301 h 1956"/>
                <a:gd name="T12" fmla="*/ 1845 w 2112"/>
                <a:gd name="T13" fmla="*/ 29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2" h="1956">
                  <a:moveTo>
                    <a:pt x="1845" y="29"/>
                  </a:moveTo>
                  <a:cubicBezTo>
                    <a:pt x="1803" y="6"/>
                    <a:pt x="1796" y="7"/>
                    <a:pt x="1763" y="1"/>
                  </a:cubicBezTo>
                  <a:cubicBezTo>
                    <a:pt x="1702" y="0"/>
                    <a:pt x="1654" y="2"/>
                    <a:pt x="1523" y="63"/>
                  </a:cubicBezTo>
                  <a:cubicBezTo>
                    <a:pt x="723" y="492"/>
                    <a:pt x="0" y="1956"/>
                    <a:pt x="583" y="1942"/>
                  </a:cubicBezTo>
                  <a:cubicBezTo>
                    <a:pt x="647" y="1934"/>
                    <a:pt x="666" y="1927"/>
                    <a:pt x="724" y="1905"/>
                  </a:cubicBezTo>
                  <a:cubicBezTo>
                    <a:pt x="999" y="1783"/>
                    <a:pt x="1239" y="1535"/>
                    <a:pt x="1430" y="1301"/>
                  </a:cubicBezTo>
                  <a:cubicBezTo>
                    <a:pt x="1702" y="951"/>
                    <a:pt x="2112" y="241"/>
                    <a:pt x="1845" y="2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D0D88B4-CD1A-498F-9241-5207D6545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1866901"/>
              <a:ext cx="3563938" cy="4668838"/>
            </a:xfrm>
            <a:custGeom>
              <a:avLst/>
              <a:gdLst>
                <a:gd name="T0" fmla="*/ 7 w 1291"/>
                <a:gd name="T1" fmla="*/ 1690 h 1690"/>
                <a:gd name="T2" fmla="*/ 1291 w 1291"/>
                <a:gd name="T3" fmla="*/ 0 h 1690"/>
                <a:gd name="T4" fmla="*/ 7 w 1291"/>
                <a:gd name="T5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1" h="1690">
                  <a:moveTo>
                    <a:pt x="7" y="1690"/>
                  </a:moveTo>
                  <a:cubicBezTo>
                    <a:pt x="32" y="1168"/>
                    <a:pt x="730" y="167"/>
                    <a:pt x="1291" y="0"/>
                  </a:cubicBezTo>
                  <a:cubicBezTo>
                    <a:pt x="442" y="243"/>
                    <a:pt x="0" y="903"/>
                    <a:pt x="7" y="169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14018D-2997-4F58-9DF8-E67AB5A6CEFE}"/>
              </a:ext>
            </a:extLst>
          </p:cNvPr>
          <p:cNvGrpSpPr/>
          <p:nvPr/>
        </p:nvGrpSpPr>
        <p:grpSpPr>
          <a:xfrm>
            <a:off x="3079827" y="2633785"/>
            <a:ext cx="2241858" cy="2054925"/>
            <a:chOff x="6959600" y="2795588"/>
            <a:chExt cx="7958138" cy="7294563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436DE84-EA66-45B5-A16A-78167728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054351"/>
              <a:ext cx="7839075" cy="7035800"/>
            </a:xfrm>
            <a:custGeom>
              <a:avLst/>
              <a:gdLst>
                <a:gd name="T0" fmla="*/ 2193 w 2839"/>
                <a:gd name="T1" fmla="*/ 0 h 2547"/>
                <a:gd name="T2" fmla="*/ 1625 w 2839"/>
                <a:gd name="T3" fmla="*/ 318 h 2547"/>
                <a:gd name="T4" fmla="*/ 364 w 2839"/>
                <a:gd name="T5" fmla="*/ 2526 h 2547"/>
                <a:gd name="T6" fmla="*/ 487 w 2839"/>
                <a:gd name="T7" fmla="*/ 2539 h 2547"/>
                <a:gd name="T8" fmla="*/ 2193 w 2839"/>
                <a:gd name="T9" fmla="*/ 0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9" h="2547">
                  <a:moveTo>
                    <a:pt x="2193" y="0"/>
                  </a:moveTo>
                  <a:cubicBezTo>
                    <a:pt x="1989" y="22"/>
                    <a:pt x="1783" y="187"/>
                    <a:pt x="1625" y="318"/>
                  </a:cubicBezTo>
                  <a:cubicBezTo>
                    <a:pt x="937" y="910"/>
                    <a:pt x="0" y="2275"/>
                    <a:pt x="364" y="2526"/>
                  </a:cubicBezTo>
                  <a:cubicBezTo>
                    <a:pt x="414" y="2547"/>
                    <a:pt x="433" y="2545"/>
                    <a:pt x="487" y="2539"/>
                  </a:cubicBezTo>
                  <a:cubicBezTo>
                    <a:pt x="1305" y="2357"/>
                    <a:pt x="2839" y="29"/>
                    <a:pt x="2193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436DB6D-8793-4FAD-8D56-4E63EC4D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2795588"/>
              <a:ext cx="6270625" cy="7131050"/>
            </a:xfrm>
            <a:custGeom>
              <a:avLst/>
              <a:gdLst>
                <a:gd name="T0" fmla="*/ 1649 w 2271"/>
                <a:gd name="T1" fmla="*/ 10 h 2582"/>
                <a:gd name="T2" fmla="*/ 118 w 2271"/>
                <a:gd name="T3" fmla="*/ 1975 h 2582"/>
                <a:gd name="T4" fmla="*/ 365 w 2271"/>
                <a:gd name="T5" fmla="*/ 2582 h 2582"/>
                <a:gd name="T6" fmla="*/ 2271 w 2271"/>
                <a:gd name="T7" fmla="*/ 96 h 2582"/>
                <a:gd name="T8" fmla="*/ 1649 w 2271"/>
                <a:gd name="T9" fmla="*/ 1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1" h="2582">
                  <a:moveTo>
                    <a:pt x="1649" y="10"/>
                  </a:moveTo>
                  <a:cubicBezTo>
                    <a:pt x="1125" y="46"/>
                    <a:pt x="0" y="1384"/>
                    <a:pt x="118" y="1975"/>
                  </a:cubicBezTo>
                  <a:cubicBezTo>
                    <a:pt x="167" y="2206"/>
                    <a:pt x="220" y="2346"/>
                    <a:pt x="365" y="2582"/>
                  </a:cubicBezTo>
                  <a:cubicBezTo>
                    <a:pt x="94" y="2094"/>
                    <a:pt x="1662" y="69"/>
                    <a:pt x="2271" y="96"/>
                  </a:cubicBezTo>
                  <a:cubicBezTo>
                    <a:pt x="2099" y="41"/>
                    <a:pt x="1957" y="0"/>
                    <a:pt x="1649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BC44E8-FD64-4E4A-BE70-C1B3FAEC507F}"/>
              </a:ext>
            </a:extLst>
          </p:cNvPr>
          <p:cNvGrpSpPr/>
          <p:nvPr/>
        </p:nvGrpSpPr>
        <p:grpSpPr>
          <a:xfrm>
            <a:off x="3417022" y="2388714"/>
            <a:ext cx="2170305" cy="2469487"/>
            <a:chOff x="8156575" y="1925638"/>
            <a:chExt cx="7704138" cy="8766175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1D512F1-FE84-4BA8-AEC1-F03E1E231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5" y="1925638"/>
              <a:ext cx="7646988" cy="8505825"/>
            </a:xfrm>
            <a:custGeom>
              <a:avLst/>
              <a:gdLst>
                <a:gd name="T0" fmla="*/ 2294 w 2770"/>
                <a:gd name="T1" fmla="*/ 96 h 3080"/>
                <a:gd name="T2" fmla="*/ 301 w 2770"/>
                <a:gd name="T3" fmla="*/ 2738 h 3080"/>
                <a:gd name="T4" fmla="*/ 725 w 2770"/>
                <a:gd name="T5" fmla="*/ 3080 h 3080"/>
                <a:gd name="T6" fmla="*/ 711 w 2770"/>
                <a:gd name="T7" fmla="*/ 3065 h 3080"/>
                <a:gd name="T8" fmla="*/ 2733 w 2770"/>
                <a:gd name="T9" fmla="*/ 414 h 3080"/>
                <a:gd name="T10" fmla="*/ 2754 w 2770"/>
                <a:gd name="T11" fmla="*/ 422 h 3080"/>
                <a:gd name="T12" fmla="*/ 2770 w 2770"/>
                <a:gd name="T13" fmla="*/ 435 h 3080"/>
                <a:gd name="T14" fmla="*/ 2294 w 2770"/>
                <a:gd name="T15" fmla="*/ 96 h 3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0" h="3080">
                  <a:moveTo>
                    <a:pt x="2294" y="96"/>
                  </a:moveTo>
                  <a:cubicBezTo>
                    <a:pt x="1774" y="0"/>
                    <a:pt x="0" y="2248"/>
                    <a:pt x="301" y="2738"/>
                  </a:cubicBezTo>
                  <a:cubicBezTo>
                    <a:pt x="401" y="2842"/>
                    <a:pt x="475" y="2929"/>
                    <a:pt x="725" y="3080"/>
                  </a:cubicBezTo>
                  <a:cubicBezTo>
                    <a:pt x="711" y="3065"/>
                    <a:pt x="711" y="3065"/>
                    <a:pt x="711" y="3065"/>
                  </a:cubicBezTo>
                  <a:cubicBezTo>
                    <a:pt x="523" y="2672"/>
                    <a:pt x="2271" y="385"/>
                    <a:pt x="2733" y="414"/>
                  </a:cubicBezTo>
                  <a:cubicBezTo>
                    <a:pt x="2754" y="422"/>
                    <a:pt x="2754" y="422"/>
                    <a:pt x="2754" y="422"/>
                  </a:cubicBezTo>
                  <a:cubicBezTo>
                    <a:pt x="2770" y="435"/>
                    <a:pt x="2770" y="435"/>
                    <a:pt x="2770" y="435"/>
                  </a:cubicBezTo>
                  <a:cubicBezTo>
                    <a:pt x="2635" y="306"/>
                    <a:pt x="2484" y="180"/>
                    <a:pt x="2294" y="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13B2C79-A749-47EA-94A9-3A2448EE6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2986088"/>
              <a:ext cx="5981700" cy="7705725"/>
            </a:xfrm>
            <a:custGeom>
              <a:avLst/>
              <a:gdLst>
                <a:gd name="T0" fmla="*/ 2157 w 2167"/>
                <a:gd name="T1" fmla="*/ 69 h 2790"/>
                <a:gd name="T2" fmla="*/ 2146 w 2167"/>
                <a:gd name="T3" fmla="*/ 51 h 2790"/>
                <a:gd name="T4" fmla="*/ 2130 w 2167"/>
                <a:gd name="T5" fmla="*/ 38 h 2790"/>
                <a:gd name="T6" fmla="*/ 2109 w 2167"/>
                <a:gd name="T7" fmla="*/ 30 h 2790"/>
                <a:gd name="T8" fmla="*/ 449 w 2167"/>
                <a:gd name="T9" fmla="*/ 1774 h 2790"/>
                <a:gd name="T10" fmla="*/ 87 w 2167"/>
                <a:gd name="T11" fmla="*/ 2681 h 2790"/>
                <a:gd name="T12" fmla="*/ 101 w 2167"/>
                <a:gd name="T13" fmla="*/ 2696 h 2790"/>
                <a:gd name="T14" fmla="*/ 119 w 2167"/>
                <a:gd name="T15" fmla="*/ 2706 h 2790"/>
                <a:gd name="T16" fmla="*/ 2106 w 2167"/>
                <a:gd name="T17" fmla="*/ 370 h 2790"/>
                <a:gd name="T18" fmla="*/ 2167 w 2167"/>
                <a:gd name="T19" fmla="*/ 120 h 2790"/>
                <a:gd name="T20" fmla="*/ 2157 w 2167"/>
                <a:gd name="T21" fmla="*/ 69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7" h="2790">
                  <a:moveTo>
                    <a:pt x="2157" y="69"/>
                  </a:moveTo>
                  <a:cubicBezTo>
                    <a:pt x="2146" y="51"/>
                    <a:pt x="2146" y="51"/>
                    <a:pt x="2146" y="51"/>
                  </a:cubicBezTo>
                  <a:cubicBezTo>
                    <a:pt x="2130" y="38"/>
                    <a:pt x="2130" y="38"/>
                    <a:pt x="2130" y="38"/>
                  </a:cubicBezTo>
                  <a:cubicBezTo>
                    <a:pt x="2109" y="30"/>
                    <a:pt x="2109" y="30"/>
                    <a:pt x="2109" y="30"/>
                  </a:cubicBezTo>
                  <a:cubicBezTo>
                    <a:pt x="1707" y="0"/>
                    <a:pt x="670" y="1414"/>
                    <a:pt x="449" y="1774"/>
                  </a:cubicBezTo>
                  <a:cubicBezTo>
                    <a:pt x="343" y="1945"/>
                    <a:pt x="0" y="2500"/>
                    <a:pt x="87" y="2681"/>
                  </a:cubicBezTo>
                  <a:cubicBezTo>
                    <a:pt x="101" y="2696"/>
                    <a:pt x="101" y="2696"/>
                    <a:pt x="101" y="2696"/>
                  </a:cubicBezTo>
                  <a:cubicBezTo>
                    <a:pt x="119" y="2706"/>
                    <a:pt x="119" y="2706"/>
                    <a:pt x="119" y="2706"/>
                  </a:cubicBezTo>
                  <a:cubicBezTo>
                    <a:pt x="552" y="2790"/>
                    <a:pt x="1881" y="915"/>
                    <a:pt x="2106" y="370"/>
                  </a:cubicBezTo>
                  <a:cubicBezTo>
                    <a:pt x="2139" y="283"/>
                    <a:pt x="2164" y="214"/>
                    <a:pt x="2167" y="120"/>
                  </a:cubicBezTo>
                  <a:cubicBezTo>
                    <a:pt x="2164" y="86"/>
                    <a:pt x="2166" y="97"/>
                    <a:pt x="2157" y="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7A014C-9EBF-45FA-93A7-480DB61788BB}"/>
              </a:ext>
            </a:extLst>
          </p:cNvPr>
          <p:cNvGrpSpPr/>
          <p:nvPr/>
        </p:nvGrpSpPr>
        <p:grpSpPr>
          <a:xfrm>
            <a:off x="3861101" y="3113192"/>
            <a:ext cx="1850998" cy="2106801"/>
            <a:chOff x="9732963" y="4497388"/>
            <a:chExt cx="6570663" cy="7478713"/>
          </a:xfrm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DBCCE79-43B9-4F6F-B2EF-67387C5C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3850" y="6151563"/>
              <a:ext cx="4543425" cy="5824538"/>
            </a:xfrm>
            <a:custGeom>
              <a:avLst/>
              <a:gdLst>
                <a:gd name="T0" fmla="*/ 1646 w 1646"/>
                <a:gd name="T1" fmla="*/ 9 h 2109"/>
                <a:gd name="T2" fmla="*/ 1645 w 1646"/>
                <a:gd name="T3" fmla="*/ 6 h 2109"/>
                <a:gd name="T4" fmla="*/ 1635 w 1646"/>
                <a:gd name="T5" fmla="*/ 1 h 2109"/>
                <a:gd name="T6" fmla="*/ 1533 w 1646"/>
                <a:gd name="T7" fmla="*/ 66 h 2109"/>
                <a:gd name="T8" fmla="*/ 1435 w 1646"/>
                <a:gd name="T9" fmla="*/ 152 h 2109"/>
                <a:gd name="T10" fmla="*/ 1322 w 1646"/>
                <a:gd name="T11" fmla="*/ 268 h 2109"/>
                <a:gd name="T12" fmla="*/ 806 w 1646"/>
                <a:gd name="T13" fmla="*/ 879 h 2109"/>
                <a:gd name="T14" fmla="*/ 317 w 1646"/>
                <a:gd name="T15" fmla="*/ 1543 h 2109"/>
                <a:gd name="T16" fmla="*/ 121 w 1646"/>
                <a:gd name="T17" fmla="*/ 1841 h 2109"/>
                <a:gd name="T18" fmla="*/ 47 w 1646"/>
                <a:gd name="T19" fmla="*/ 1976 h 2109"/>
                <a:gd name="T20" fmla="*/ 105 w 1646"/>
                <a:gd name="T21" fmla="*/ 2033 h 2109"/>
                <a:gd name="T22" fmla="*/ 240 w 1646"/>
                <a:gd name="T23" fmla="*/ 1913 h 2109"/>
                <a:gd name="T24" fmla="*/ 1475 w 1646"/>
                <a:gd name="T25" fmla="*/ 356 h 2109"/>
                <a:gd name="T26" fmla="*/ 1610 w 1646"/>
                <a:gd name="T27" fmla="*/ 122 h 2109"/>
                <a:gd name="T28" fmla="*/ 1644 w 1646"/>
                <a:gd name="T29" fmla="*/ 18 h 2109"/>
                <a:gd name="T30" fmla="*/ 1646 w 1646"/>
                <a:gd name="T31" fmla="*/ 9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6" h="2109">
                  <a:moveTo>
                    <a:pt x="1646" y="9"/>
                  </a:moveTo>
                  <a:cubicBezTo>
                    <a:pt x="1646" y="8"/>
                    <a:pt x="1645" y="7"/>
                    <a:pt x="1645" y="6"/>
                  </a:cubicBezTo>
                  <a:cubicBezTo>
                    <a:pt x="1643" y="4"/>
                    <a:pt x="1638" y="0"/>
                    <a:pt x="1635" y="1"/>
                  </a:cubicBezTo>
                  <a:cubicBezTo>
                    <a:pt x="1596" y="9"/>
                    <a:pt x="1565" y="42"/>
                    <a:pt x="1533" y="66"/>
                  </a:cubicBezTo>
                  <a:cubicBezTo>
                    <a:pt x="1499" y="92"/>
                    <a:pt x="1466" y="121"/>
                    <a:pt x="1435" y="152"/>
                  </a:cubicBezTo>
                  <a:cubicBezTo>
                    <a:pt x="1397" y="190"/>
                    <a:pt x="1360" y="230"/>
                    <a:pt x="1322" y="268"/>
                  </a:cubicBezTo>
                  <a:cubicBezTo>
                    <a:pt x="1136" y="458"/>
                    <a:pt x="970" y="670"/>
                    <a:pt x="806" y="879"/>
                  </a:cubicBezTo>
                  <a:cubicBezTo>
                    <a:pt x="636" y="1094"/>
                    <a:pt x="473" y="1316"/>
                    <a:pt x="317" y="1543"/>
                  </a:cubicBezTo>
                  <a:cubicBezTo>
                    <a:pt x="250" y="1641"/>
                    <a:pt x="184" y="1740"/>
                    <a:pt x="121" y="1841"/>
                  </a:cubicBezTo>
                  <a:cubicBezTo>
                    <a:pt x="94" y="1884"/>
                    <a:pt x="69" y="1929"/>
                    <a:pt x="47" y="1976"/>
                  </a:cubicBezTo>
                  <a:cubicBezTo>
                    <a:pt x="0" y="2077"/>
                    <a:pt x="14" y="2109"/>
                    <a:pt x="105" y="2033"/>
                  </a:cubicBezTo>
                  <a:cubicBezTo>
                    <a:pt x="151" y="1994"/>
                    <a:pt x="199" y="1956"/>
                    <a:pt x="240" y="1913"/>
                  </a:cubicBezTo>
                  <a:cubicBezTo>
                    <a:pt x="692" y="1428"/>
                    <a:pt x="1106" y="907"/>
                    <a:pt x="1475" y="356"/>
                  </a:cubicBezTo>
                  <a:cubicBezTo>
                    <a:pt x="1525" y="282"/>
                    <a:pt x="1575" y="205"/>
                    <a:pt x="1610" y="122"/>
                  </a:cubicBezTo>
                  <a:cubicBezTo>
                    <a:pt x="1624" y="88"/>
                    <a:pt x="1635" y="53"/>
                    <a:pt x="1644" y="18"/>
                  </a:cubicBezTo>
                  <a:cubicBezTo>
                    <a:pt x="1645" y="16"/>
                    <a:pt x="1646" y="11"/>
                    <a:pt x="1646" y="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26D792C-1FC8-4C9B-842C-165BA9D2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4497388"/>
              <a:ext cx="6570663" cy="7381875"/>
            </a:xfrm>
            <a:custGeom>
              <a:avLst/>
              <a:gdLst>
                <a:gd name="T0" fmla="*/ 2219 w 2380"/>
                <a:gd name="T1" fmla="*/ 205 h 2673"/>
                <a:gd name="T2" fmla="*/ 2092 w 2380"/>
                <a:gd name="T3" fmla="*/ 15 h 2673"/>
                <a:gd name="T4" fmla="*/ 2075 w 2380"/>
                <a:gd name="T5" fmla="*/ 9 h 2673"/>
                <a:gd name="T6" fmla="*/ 109 w 2380"/>
                <a:gd name="T7" fmla="*/ 2522 h 2673"/>
                <a:gd name="T8" fmla="*/ 118 w 2380"/>
                <a:gd name="T9" fmla="*/ 2536 h 2673"/>
                <a:gd name="T10" fmla="*/ 132 w 2380"/>
                <a:gd name="T11" fmla="*/ 2546 h 2673"/>
                <a:gd name="T12" fmla="*/ 658 w 2380"/>
                <a:gd name="T13" fmla="*/ 2668 h 2673"/>
                <a:gd name="T14" fmla="*/ 758 w 2380"/>
                <a:gd name="T15" fmla="*/ 2673 h 2673"/>
                <a:gd name="T16" fmla="*/ 760 w 2380"/>
                <a:gd name="T17" fmla="*/ 2619 h 2673"/>
                <a:gd name="T18" fmla="*/ 1266 w 2380"/>
                <a:gd name="T19" fmla="*/ 1832 h 2673"/>
                <a:gd name="T20" fmla="*/ 2343 w 2380"/>
                <a:gd name="T21" fmla="*/ 608 h 2673"/>
                <a:gd name="T22" fmla="*/ 2368 w 2380"/>
                <a:gd name="T23" fmla="*/ 601 h 2673"/>
                <a:gd name="T24" fmla="*/ 2376 w 2380"/>
                <a:gd name="T25" fmla="*/ 604 h 2673"/>
                <a:gd name="T26" fmla="*/ 2380 w 2380"/>
                <a:gd name="T27" fmla="*/ 612 h 2673"/>
                <a:gd name="T28" fmla="*/ 2219 w 2380"/>
                <a:gd name="T29" fmla="*/ 205 h 2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0" h="2673">
                  <a:moveTo>
                    <a:pt x="2219" y="205"/>
                  </a:moveTo>
                  <a:cubicBezTo>
                    <a:pt x="2205" y="182"/>
                    <a:pt x="2127" y="46"/>
                    <a:pt x="2092" y="15"/>
                  </a:cubicBezTo>
                  <a:cubicBezTo>
                    <a:pt x="2075" y="9"/>
                    <a:pt x="2075" y="9"/>
                    <a:pt x="2075" y="9"/>
                  </a:cubicBezTo>
                  <a:cubicBezTo>
                    <a:pt x="1718" y="0"/>
                    <a:pt x="0" y="2133"/>
                    <a:pt x="109" y="2522"/>
                  </a:cubicBezTo>
                  <a:cubicBezTo>
                    <a:pt x="118" y="2536"/>
                    <a:pt x="118" y="2536"/>
                    <a:pt x="118" y="2536"/>
                  </a:cubicBezTo>
                  <a:cubicBezTo>
                    <a:pt x="132" y="2546"/>
                    <a:pt x="132" y="2546"/>
                    <a:pt x="132" y="2546"/>
                  </a:cubicBezTo>
                  <a:cubicBezTo>
                    <a:pt x="391" y="2643"/>
                    <a:pt x="507" y="2653"/>
                    <a:pt x="658" y="2668"/>
                  </a:cubicBezTo>
                  <a:cubicBezTo>
                    <a:pt x="758" y="2673"/>
                    <a:pt x="758" y="2673"/>
                    <a:pt x="758" y="2673"/>
                  </a:cubicBezTo>
                  <a:cubicBezTo>
                    <a:pt x="748" y="2670"/>
                    <a:pt x="753" y="2635"/>
                    <a:pt x="760" y="2619"/>
                  </a:cubicBezTo>
                  <a:cubicBezTo>
                    <a:pt x="766" y="2603"/>
                    <a:pt x="827" y="2461"/>
                    <a:pt x="1266" y="1832"/>
                  </a:cubicBezTo>
                  <a:cubicBezTo>
                    <a:pt x="1497" y="1537"/>
                    <a:pt x="2036" y="823"/>
                    <a:pt x="2343" y="608"/>
                  </a:cubicBezTo>
                  <a:cubicBezTo>
                    <a:pt x="2368" y="601"/>
                    <a:pt x="2368" y="601"/>
                    <a:pt x="2368" y="601"/>
                  </a:cubicBezTo>
                  <a:cubicBezTo>
                    <a:pt x="2376" y="604"/>
                    <a:pt x="2376" y="604"/>
                    <a:pt x="2376" y="604"/>
                  </a:cubicBezTo>
                  <a:cubicBezTo>
                    <a:pt x="2380" y="612"/>
                    <a:pt x="2380" y="612"/>
                    <a:pt x="2380" y="612"/>
                  </a:cubicBezTo>
                  <a:cubicBezTo>
                    <a:pt x="2325" y="418"/>
                    <a:pt x="2304" y="373"/>
                    <a:pt x="2219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sp>
        <p:nvSpPr>
          <p:cNvPr id="27" name="Freeform 25">
            <a:extLst>
              <a:ext uri="{FF2B5EF4-FFF2-40B4-BE49-F238E27FC236}">
                <a16:creationId xmlns:a16="http://schemas.microsoft.com/office/drawing/2014/main" id="{66700EF0-1ED5-43B8-9995-14E66F40F069}"/>
              </a:ext>
            </a:extLst>
          </p:cNvPr>
          <p:cNvSpPr>
            <a:spLocks/>
          </p:cNvSpPr>
          <p:nvPr/>
        </p:nvSpPr>
        <p:spPr bwMode="auto">
          <a:xfrm>
            <a:off x="4755294" y="3484823"/>
            <a:ext cx="1215067" cy="1461479"/>
          </a:xfrm>
          <a:custGeom>
            <a:avLst/>
            <a:gdLst>
              <a:gd name="T0" fmla="*/ 1466 w 1562"/>
              <a:gd name="T1" fmla="*/ 4 h 1878"/>
              <a:gd name="T2" fmla="*/ 1462 w 1562"/>
              <a:gd name="T3" fmla="*/ 0 h 1878"/>
              <a:gd name="T4" fmla="*/ 1455 w 1562"/>
              <a:gd name="T5" fmla="*/ 0 h 1878"/>
              <a:gd name="T6" fmla="*/ 0 w 1562"/>
              <a:gd name="T7" fmla="*/ 1872 h 1878"/>
              <a:gd name="T8" fmla="*/ 3 w 1562"/>
              <a:gd name="T9" fmla="*/ 1876 h 1878"/>
              <a:gd name="T10" fmla="*/ 9 w 1562"/>
              <a:gd name="T11" fmla="*/ 1878 h 1878"/>
              <a:gd name="T12" fmla="*/ 1466 w 1562"/>
              <a:gd name="T13" fmla="*/ 4 h 1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2" h="1878">
                <a:moveTo>
                  <a:pt x="1466" y="4"/>
                </a:moveTo>
                <a:cubicBezTo>
                  <a:pt x="1462" y="0"/>
                  <a:pt x="1462" y="0"/>
                  <a:pt x="1462" y="0"/>
                </a:cubicBezTo>
                <a:cubicBezTo>
                  <a:pt x="1455" y="0"/>
                  <a:pt x="1455" y="0"/>
                  <a:pt x="1455" y="0"/>
                </a:cubicBezTo>
                <a:cubicBezTo>
                  <a:pt x="1242" y="83"/>
                  <a:pt x="0" y="1734"/>
                  <a:pt x="0" y="1872"/>
                </a:cubicBezTo>
                <a:cubicBezTo>
                  <a:pt x="3" y="1876"/>
                  <a:pt x="3" y="1876"/>
                  <a:pt x="3" y="1876"/>
                </a:cubicBezTo>
                <a:cubicBezTo>
                  <a:pt x="9" y="1878"/>
                  <a:pt x="9" y="1878"/>
                  <a:pt x="9" y="1878"/>
                </a:cubicBezTo>
                <a:cubicBezTo>
                  <a:pt x="1035" y="1707"/>
                  <a:pt x="1562" y="842"/>
                  <a:pt x="1466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4B6B4B-39DB-4F70-A44F-9A76C2E36234}"/>
              </a:ext>
            </a:extLst>
          </p:cNvPr>
          <p:cNvSpPr/>
          <p:nvPr/>
        </p:nvSpPr>
        <p:spPr>
          <a:xfrm>
            <a:off x="3600514" y="2758877"/>
            <a:ext cx="123041" cy="123041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bg1"/>
            </a:solidFill>
          </a:ln>
          <a:effectLst>
            <a:outerShdw sx="122000" sy="122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A6286F-A7E8-4928-93FB-D72395256512}"/>
              </a:ext>
            </a:extLst>
          </p:cNvPr>
          <p:cNvCxnSpPr>
            <a:cxnSpLocks/>
          </p:cNvCxnSpPr>
          <p:nvPr/>
        </p:nvCxnSpPr>
        <p:spPr>
          <a:xfrm flipH="1" flipV="1">
            <a:off x="2521446" y="2820398"/>
            <a:ext cx="987322" cy="0"/>
          </a:xfrm>
          <a:prstGeom prst="line">
            <a:avLst/>
          </a:prstGeom>
          <a:ln>
            <a:solidFill>
              <a:schemeClr val="tx1">
                <a:alpha val="6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E68E72-8AC6-475A-9501-11829BFF7A29}"/>
              </a:ext>
            </a:extLst>
          </p:cNvPr>
          <p:cNvGrpSpPr/>
          <p:nvPr/>
        </p:nvGrpSpPr>
        <p:grpSpPr>
          <a:xfrm>
            <a:off x="1408807" y="2481510"/>
            <a:ext cx="1707519" cy="735536"/>
            <a:chOff x="3757308" y="3657691"/>
            <a:chExt cx="4553975" cy="196168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833109-1AE3-4CC7-94A7-2F6B8F84CFF3}"/>
                </a:ext>
              </a:extLst>
            </p:cNvPr>
            <p:cNvSpPr txBox="1"/>
            <p:nvPr/>
          </p:nvSpPr>
          <p:spPr>
            <a:xfrm>
              <a:off x="3757308" y="3657691"/>
              <a:ext cx="4553975" cy="677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 err="1">
                  <a:latin typeface="Montserrat Light" panose="00000400000000000000" pitchFamily="50" charset="-94"/>
                </a:rPr>
                <a:t>Authorized</a:t>
              </a:r>
              <a:r>
                <a:rPr lang="tr-TR" sz="1050" dirty="0">
                  <a:latin typeface="Montserrat Light" panose="00000400000000000000" pitchFamily="50" charset="-94"/>
                </a:rPr>
                <a:t> Services</a:t>
              </a:r>
              <a:endParaRPr lang="en-US" sz="1050" dirty="0">
                <a:latin typeface="Montserrat Light" panose="00000400000000000000" pitchFamily="50" charset="-9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9E504F-7A80-44A2-9A31-C46D896DB956}"/>
                </a:ext>
              </a:extLst>
            </p:cNvPr>
            <p:cNvSpPr txBox="1"/>
            <p:nvPr/>
          </p:nvSpPr>
          <p:spPr>
            <a:xfrm>
              <a:off x="3757308" y="4009803"/>
              <a:ext cx="2651499" cy="1559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dirty="0">
                  <a:latin typeface="Montserrat Black" panose="00000A00000000000000" pitchFamily="2" charset="-94"/>
                </a:rPr>
                <a:t>+90</a:t>
              </a:r>
              <a:endParaRPr lang="en-US" sz="3200" dirty="0">
                <a:latin typeface="Montserrat Black" panose="00000A00000000000000" pitchFamily="2" charset="-9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573BC6-BA40-4611-BB84-04DBFB3E6E85}"/>
                </a:ext>
              </a:extLst>
            </p:cNvPr>
            <p:cNvSpPr txBox="1"/>
            <p:nvPr/>
          </p:nvSpPr>
          <p:spPr>
            <a:xfrm>
              <a:off x="3933371" y="5096085"/>
              <a:ext cx="1890454" cy="52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75" b="1" dirty="0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E14867E8-2EA5-4BA4-B825-8430ECE077C8}"/>
              </a:ext>
            </a:extLst>
          </p:cNvPr>
          <p:cNvSpPr/>
          <p:nvPr/>
        </p:nvSpPr>
        <p:spPr>
          <a:xfrm>
            <a:off x="3248401" y="3812502"/>
            <a:ext cx="123041" cy="123041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bg1"/>
            </a:solidFill>
          </a:ln>
          <a:effectLst>
            <a:outerShdw sx="122000" sy="122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68E20B-7AC9-4A18-AB78-30D06B359DC3}"/>
              </a:ext>
            </a:extLst>
          </p:cNvPr>
          <p:cNvCxnSpPr>
            <a:cxnSpLocks/>
          </p:cNvCxnSpPr>
          <p:nvPr/>
        </p:nvCxnSpPr>
        <p:spPr>
          <a:xfrm flipH="1">
            <a:off x="2603555" y="3874022"/>
            <a:ext cx="562417" cy="0"/>
          </a:xfrm>
          <a:prstGeom prst="line">
            <a:avLst/>
          </a:prstGeom>
          <a:ln>
            <a:solidFill>
              <a:schemeClr val="tx1">
                <a:alpha val="6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BED6A3-E273-4329-A48F-8012FD967B11}"/>
              </a:ext>
            </a:extLst>
          </p:cNvPr>
          <p:cNvGrpSpPr/>
          <p:nvPr/>
        </p:nvGrpSpPr>
        <p:grpSpPr>
          <a:xfrm>
            <a:off x="1218090" y="3461254"/>
            <a:ext cx="1286609" cy="912678"/>
            <a:chOff x="3250388" y="6858000"/>
            <a:chExt cx="3431405" cy="243412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9F8C92E-1565-45DB-A05A-B9CE8D0CD3C6}"/>
                </a:ext>
              </a:extLst>
            </p:cNvPr>
            <p:cNvSpPr/>
            <p:nvPr/>
          </p:nvSpPr>
          <p:spPr>
            <a:xfrm>
              <a:off x="3448051" y="6858000"/>
              <a:ext cx="3233742" cy="243412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73BE808-AA49-4667-9C8F-DA4914BB20BB}"/>
                </a:ext>
              </a:extLst>
            </p:cNvPr>
            <p:cNvGrpSpPr/>
            <p:nvPr/>
          </p:nvGrpSpPr>
          <p:grpSpPr>
            <a:xfrm>
              <a:off x="3250388" y="7089843"/>
              <a:ext cx="2959316" cy="2012904"/>
              <a:chOff x="3355163" y="3606471"/>
              <a:chExt cx="2959316" cy="201290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756552-8C38-406D-B2AB-684DA9EE3D5F}"/>
                  </a:ext>
                </a:extLst>
              </p:cNvPr>
              <p:cNvSpPr txBox="1"/>
              <p:nvPr/>
            </p:nvSpPr>
            <p:spPr>
              <a:xfrm>
                <a:off x="3495877" y="3606471"/>
                <a:ext cx="1933260" cy="985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800" dirty="0">
                    <a:solidFill>
                      <a:schemeClr val="bg1"/>
                    </a:solidFill>
                    <a:latin typeface="Montserrat Light" panose="00000400000000000000" pitchFamily="50" charset="-94"/>
                  </a:rPr>
                  <a:t>Project</a:t>
                </a:r>
                <a:r>
                  <a:rPr lang="tr-TR" sz="900" dirty="0">
                    <a:solidFill>
                      <a:schemeClr val="bg1"/>
                    </a:solidFill>
                    <a:latin typeface="Montserrat Light" panose="00000400000000000000" pitchFamily="50" charset="-94"/>
                  </a:rPr>
                  <a:t> </a:t>
                </a:r>
              </a:p>
              <a:p>
                <a:r>
                  <a:rPr lang="tr-TR" sz="900" dirty="0" err="1">
                    <a:solidFill>
                      <a:schemeClr val="bg1"/>
                    </a:solidFill>
                    <a:latin typeface="Montserrat Light" panose="00000400000000000000" pitchFamily="50" charset="-94"/>
                  </a:rPr>
                  <a:t>Deliveries</a:t>
                </a:r>
                <a:endParaRPr lang="en-US" sz="900" dirty="0">
                  <a:solidFill>
                    <a:schemeClr val="bg1"/>
                  </a:solidFill>
                  <a:latin typeface="Montserrat Light" panose="00000400000000000000" pitchFamily="50" charset="-9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462423D-B92F-4C9A-8AFF-C78ABAC63826}"/>
                  </a:ext>
                </a:extLst>
              </p:cNvPr>
              <p:cNvSpPr txBox="1"/>
              <p:nvPr/>
            </p:nvSpPr>
            <p:spPr>
              <a:xfrm>
                <a:off x="3355163" y="4183727"/>
                <a:ext cx="2959316" cy="1395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800" dirty="0">
                    <a:solidFill>
                      <a:schemeClr val="bg1"/>
                    </a:solidFill>
                    <a:latin typeface="Montserrat Black" panose="00000A00000000000000" pitchFamily="2" charset="-94"/>
                  </a:rPr>
                  <a:t>+750</a:t>
                </a:r>
                <a:endParaRPr lang="en-US" sz="2800" dirty="0">
                  <a:solidFill>
                    <a:schemeClr val="bg1"/>
                  </a:solidFill>
                  <a:latin typeface="Montserrat Black" panose="00000A00000000000000" pitchFamily="2" charset="-9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CFD23E-0DA5-4BF6-8AED-6810097C49DB}"/>
                  </a:ext>
                </a:extLst>
              </p:cNvPr>
              <p:cNvSpPr txBox="1"/>
              <p:nvPr/>
            </p:nvSpPr>
            <p:spPr>
              <a:xfrm>
                <a:off x="3933371" y="5096085"/>
                <a:ext cx="1890454" cy="523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75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8EBD313-DEF0-45F6-BE77-4F4A0C35D30B}"/>
              </a:ext>
            </a:extLst>
          </p:cNvPr>
          <p:cNvGrpSpPr/>
          <p:nvPr/>
        </p:nvGrpSpPr>
        <p:grpSpPr>
          <a:xfrm>
            <a:off x="6675502" y="2244203"/>
            <a:ext cx="2051800" cy="738664"/>
            <a:chOff x="17803659" y="3698130"/>
            <a:chExt cx="5472180" cy="197002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B4D134A-9DB9-4562-97DC-12091E86D009}"/>
                </a:ext>
              </a:extLst>
            </p:cNvPr>
            <p:cNvSpPr/>
            <p:nvPr/>
          </p:nvSpPr>
          <p:spPr>
            <a:xfrm>
              <a:off x="17803659" y="4119085"/>
              <a:ext cx="969583" cy="969583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4286" rtlCol="0" anchor="ctr"/>
            <a:lstStyle/>
            <a:p>
              <a:pPr algn="ctr"/>
              <a:endParaRPr lang="en-US" sz="2475" dirty="0">
                <a:solidFill>
                  <a:schemeClr val="bg1"/>
                </a:solidFill>
                <a:latin typeface="Designball-Electronic-Device-01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70A2889-CBD3-4D11-BEAD-943E4675970C}"/>
                </a:ext>
              </a:extLst>
            </p:cNvPr>
            <p:cNvSpPr txBox="1"/>
            <p:nvPr/>
          </p:nvSpPr>
          <p:spPr>
            <a:xfrm>
              <a:off x="19166445" y="3698130"/>
              <a:ext cx="4109394" cy="1970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Montserrat Light" panose="00000400000000000000" pitchFamily="50" charset="-94"/>
                </a:rPr>
                <a:t>Wide Service Network Extending to Every Point in Turkey</a:t>
              </a:r>
              <a:endParaRPr lang="tr-TR" sz="1050" dirty="0">
                <a:latin typeface="Montserrat Light" panose="00000400000000000000" pitchFamily="50" charset="-94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0A49981C-E373-4003-85E9-4BEBEDD62E87}"/>
              </a:ext>
            </a:extLst>
          </p:cNvPr>
          <p:cNvSpPr/>
          <p:nvPr/>
        </p:nvSpPr>
        <p:spPr>
          <a:xfrm flipH="1">
            <a:off x="5273827" y="2522293"/>
            <a:ext cx="123041" cy="123041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bg1"/>
            </a:solidFill>
          </a:ln>
          <a:effectLst>
            <a:outerShdw sx="122000" sy="122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D445B0-4F9E-4AB2-8EAC-C49BF1A98019}"/>
              </a:ext>
            </a:extLst>
          </p:cNvPr>
          <p:cNvCxnSpPr>
            <a:cxnSpLocks/>
          </p:cNvCxnSpPr>
          <p:nvPr/>
        </p:nvCxnSpPr>
        <p:spPr>
          <a:xfrm flipV="1">
            <a:off x="5488614" y="2583814"/>
            <a:ext cx="987322" cy="0"/>
          </a:xfrm>
          <a:prstGeom prst="line">
            <a:avLst/>
          </a:prstGeom>
          <a:ln>
            <a:solidFill>
              <a:schemeClr val="tx1">
                <a:alpha val="6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3A7783-28EE-476D-9913-295CCB6C550D}"/>
              </a:ext>
            </a:extLst>
          </p:cNvPr>
          <p:cNvGrpSpPr/>
          <p:nvPr/>
        </p:nvGrpSpPr>
        <p:grpSpPr>
          <a:xfrm>
            <a:off x="6917668" y="3111649"/>
            <a:ext cx="2057102" cy="900246"/>
            <a:chOff x="18449516" y="6011624"/>
            <a:chExt cx="5486320" cy="155663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8F71F06-A6BC-404A-9F89-5E4DC2736BF4}"/>
                </a:ext>
              </a:extLst>
            </p:cNvPr>
            <p:cNvSpPr/>
            <p:nvPr/>
          </p:nvSpPr>
          <p:spPr>
            <a:xfrm>
              <a:off x="18449516" y="6203941"/>
              <a:ext cx="969583" cy="969583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Designball-Electronic-Device-01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8F75C20-1C95-4288-A78C-BFD6A8C93091}"/>
                </a:ext>
              </a:extLst>
            </p:cNvPr>
            <p:cNvSpPr txBox="1"/>
            <p:nvPr/>
          </p:nvSpPr>
          <p:spPr>
            <a:xfrm>
              <a:off x="19826442" y="6011624"/>
              <a:ext cx="4109394" cy="1556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Montserrat Light" panose="00000400000000000000" pitchFamily="50" charset="-94"/>
                </a:rPr>
                <a:t>Safe and Smooth Delivery in All Our Projects </a:t>
              </a:r>
            </a:p>
            <a:p>
              <a:endParaRPr lang="en-US" sz="1050" dirty="0">
                <a:latin typeface="Montserrat Light" panose="00000400000000000000" pitchFamily="50" charset="-94"/>
              </a:endParaRPr>
            </a:p>
            <a:p>
              <a:pPr algn="l"/>
              <a:endParaRPr lang="tr-TR" sz="1050" dirty="0">
                <a:latin typeface="Montserrat Light" panose="00000400000000000000" pitchFamily="50" charset="-94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4C02B9B3-654C-48BA-9467-E6BEB4ABF2BD}"/>
              </a:ext>
            </a:extLst>
          </p:cNvPr>
          <p:cNvSpPr/>
          <p:nvPr/>
        </p:nvSpPr>
        <p:spPr>
          <a:xfrm flipH="1">
            <a:off x="5515992" y="3304013"/>
            <a:ext cx="123041" cy="123041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bg1"/>
            </a:solidFill>
          </a:ln>
          <a:effectLst>
            <a:outerShdw sx="122000" sy="122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DB3879-CCC5-4F60-979C-E619302FE6A6}"/>
              </a:ext>
            </a:extLst>
          </p:cNvPr>
          <p:cNvCxnSpPr>
            <a:cxnSpLocks/>
          </p:cNvCxnSpPr>
          <p:nvPr/>
        </p:nvCxnSpPr>
        <p:spPr>
          <a:xfrm flipV="1">
            <a:off x="5730778" y="3365534"/>
            <a:ext cx="987322" cy="0"/>
          </a:xfrm>
          <a:prstGeom prst="line">
            <a:avLst/>
          </a:prstGeom>
          <a:ln>
            <a:solidFill>
              <a:schemeClr val="tx1">
                <a:alpha val="6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5E74674-831C-4329-BCCD-8C4A57F32C5C}"/>
              </a:ext>
            </a:extLst>
          </p:cNvPr>
          <p:cNvGrpSpPr/>
          <p:nvPr/>
        </p:nvGrpSpPr>
        <p:grpSpPr>
          <a:xfrm>
            <a:off x="6360737" y="4001743"/>
            <a:ext cx="2057102" cy="1223412"/>
            <a:chOff x="16964174" y="8385519"/>
            <a:chExt cx="5486320" cy="326285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CD089E9-E677-497A-BFC5-CA5242448BAD}"/>
                </a:ext>
              </a:extLst>
            </p:cNvPr>
            <p:cNvSpPr/>
            <p:nvPr/>
          </p:nvSpPr>
          <p:spPr>
            <a:xfrm>
              <a:off x="16964174" y="8577836"/>
              <a:ext cx="969583" cy="969583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latin typeface="Designball-Electronic-Device-01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F30B3C-1634-4C59-828A-C2533687C567}"/>
                </a:ext>
              </a:extLst>
            </p:cNvPr>
            <p:cNvSpPr txBox="1"/>
            <p:nvPr/>
          </p:nvSpPr>
          <p:spPr>
            <a:xfrm>
              <a:off x="18341100" y="8385519"/>
              <a:ext cx="4109394" cy="326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Montserrat Light" panose="00000400000000000000" pitchFamily="50" charset="-94"/>
                </a:rPr>
                <a:t>100% Domestic Production in Pump and </a:t>
              </a:r>
              <a:r>
                <a:rPr lang="en-US" sz="1050" dirty="0" err="1">
                  <a:latin typeface="Montserrat Light" panose="00000400000000000000" pitchFamily="50" charset="-94"/>
                </a:rPr>
                <a:t>Hydrophore</a:t>
              </a:r>
              <a:r>
                <a:rPr lang="en-US" sz="1050" dirty="0">
                  <a:latin typeface="Montserrat Light" panose="00000400000000000000" pitchFamily="50" charset="-94"/>
                </a:rPr>
                <a:t> Field</a:t>
              </a:r>
            </a:p>
            <a:p>
              <a:endParaRPr lang="en-US" sz="1050" dirty="0">
                <a:latin typeface="Montserrat Light" panose="00000400000000000000" pitchFamily="50" charset="-94"/>
              </a:endParaRPr>
            </a:p>
            <a:p>
              <a:endParaRPr lang="en-US" sz="1050" dirty="0">
                <a:latin typeface="Montserrat Light" panose="00000400000000000000" pitchFamily="50" charset="-94"/>
              </a:endParaRPr>
            </a:p>
            <a:p>
              <a:pPr algn="l"/>
              <a:endParaRPr lang="tr-TR" sz="1050" dirty="0">
                <a:latin typeface="Montserrat Light" panose="00000400000000000000" pitchFamily="50" charset="-94"/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B7D2FB47-4D86-426A-AEB3-6449410A1CEC}"/>
              </a:ext>
            </a:extLst>
          </p:cNvPr>
          <p:cNvSpPr/>
          <p:nvPr/>
        </p:nvSpPr>
        <p:spPr>
          <a:xfrm flipH="1">
            <a:off x="5683112" y="4194107"/>
            <a:ext cx="123041" cy="123041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bg1"/>
            </a:solidFill>
          </a:ln>
          <a:effectLst>
            <a:outerShdw sx="122000" sy="122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F1B428-5190-4CEA-8100-F5EE5E5B9B66}"/>
              </a:ext>
            </a:extLst>
          </p:cNvPr>
          <p:cNvCxnSpPr>
            <a:cxnSpLocks/>
          </p:cNvCxnSpPr>
          <p:nvPr/>
        </p:nvCxnSpPr>
        <p:spPr>
          <a:xfrm flipV="1">
            <a:off x="5897899" y="4255629"/>
            <a:ext cx="371092" cy="0"/>
          </a:xfrm>
          <a:prstGeom prst="line">
            <a:avLst/>
          </a:prstGeom>
          <a:ln>
            <a:solidFill>
              <a:schemeClr val="tx1">
                <a:alpha val="6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D09ABF38-5E64-104C-6C22-35B8A0D19D09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ABOUT US</a:t>
            </a:r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9" presetClass="entr" presetSubtype="0" decel="10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decel="100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decel="10000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decel="10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3" grpId="0" animBg="1"/>
          <p:bldP spid="47" grpId="0" animBg="1"/>
          <p:bldP spid="57" grpId="0" animBg="1"/>
          <p:bldP spid="63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9" presetClass="entr" presetSubtype="0" decel="10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decel="100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decel="10000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decel="10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3" grpId="0" animBg="1"/>
          <p:bldP spid="47" grpId="0" animBg="1"/>
          <p:bldP spid="57" grpId="0" animBg="1"/>
          <p:bldP spid="63" grpId="0" animBg="1"/>
          <p:bldP spid="6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4F8F20AC-3DC8-16E7-8801-46F5F201DBFB}"/>
              </a:ext>
            </a:extLst>
          </p:cNvPr>
          <p:cNvSpPr/>
          <p:nvPr/>
        </p:nvSpPr>
        <p:spPr>
          <a:xfrm>
            <a:off x="1997455" y="1268760"/>
            <a:ext cx="5238842" cy="5087035"/>
          </a:xfrm>
          <a:prstGeom prst="ellipse">
            <a:avLst/>
          </a:prstGeom>
          <a:noFill/>
          <a:ln w="762000">
            <a:solidFill>
              <a:schemeClr val="tx1">
                <a:lumMod val="90000"/>
                <a:lumOff val="10000"/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93B282F0-DC39-56B0-6408-D50E1D2BFD5F}"/>
              </a:ext>
            </a:extLst>
          </p:cNvPr>
          <p:cNvSpPr>
            <a:spLocks/>
          </p:cNvSpPr>
          <p:nvPr/>
        </p:nvSpPr>
        <p:spPr bwMode="auto">
          <a:xfrm>
            <a:off x="2271444" y="1484784"/>
            <a:ext cx="4594944" cy="4601747"/>
          </a:xfrm>
          <a:custGeom>
            <a:avLst/>
            <a:gdLst>
              <a:gd name="T0" fmla="*/ 2134 w 2516"/>
              <a:gd name="T1" fmla="*/ 1950 h 2516"/>
              <a:gd name="T2" fmla="*/ 1950 w 2516"/>
              <a:gd name="T3" fmla="*/ 2134 h 2516"/>
              <a:gd name="T4" fmla="*/ 566 w 2516"/>
              <a:gd name="T5" fmla="*/ 2134 h 2516"/>
              <a:gd name="T6" fmla="*/ 382 w 2516"/>
              <a:gd name="T7" fmla="*/ 1950 h 2516"/>
              <a:gd name="T8" fmla="*/ 382 w 2516"/>
              <a:gd name="T9" fmla="*/ 566 h 2516"/>
              <a:gd name="T10" fmla="*/ 566 w 2516"/>
              <a:gd name="T11" fmla="*/ 382 h 2516"/>
              <a:gd name="T12" fmla="*/ 1950 w 2516"/>
              <a:gd name="T13" fmla="*/ 382 h 2516"/>
              <a:gd name="T14" fmla="*/ 2134 w 2516"/>
              <a:gd name="T15" fmla="*/ 566 h 2516"/>
              <a:gd name="T16" fmla="*/ 2134 w 2516"/>
              <a:gd name="T17" fmla="*/ 1950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6" h="2516">
                <a:moveTo>
                  <a:pt x="2134" y="1950"/>
                </a:moveTo>
                <a:cubicBezTo>
                  <a:pt x="1950" y="2134"/>
                  <a:pt x="1950" y="2134"/>
                  <a:pt x="1950" y="2134"/>
                </a:cubicBezTo>
                <a:cubicBezTo>
                  <a:pt x="1568" y="2516"/>
                  <a:pt x="948" y="2516"/>
                  <a:pt x="566" y="2134"/>
                </a:cubicBezTo>
                <a:cubicBezTo>
                  <a:pt x="382" y="1950"/>
                  <a:pt x="382" y="1950"/>
                  <a:pt x="382" y="1950"/>
                </a:cubicBezTo>
                <a:cubicBezTo>
                  <a:pt x="0" y="1568"/>
                  <a:pt x="0" y="948"/>
                  <a:pt x="382" y="566"/>
                </a:cubicBezTo>
                <a:cubicBezTo>
                  <a:pt x="566" y="382"/>
                  <a:pt x="566" y="382"/>
                  <a:pt x="566" y="382"/>
                </a:cubicBezTo>
                <a:cubicBezTo>
                  <a:pt x="948" y="0"/>
                  <a:pt x="1568" y="0"/>
                  <a:pt x="1950" y="382"/>
                </a:cubicBezTo>
                <a:cubicBezTo>
                  <a:pt x="2134" y="566"/>
                  <a:pt x="2134" y="566"/>
                  <a:pt x="2134" y="566"/>
                </a:cubicBezTo>
                <a:cubicBezTo>
                  <a:pt x="2516" y="948"/>
                  <a:pt x="2516" y="1568"/>
                  <a:pt x="2134" y="19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F0B2CEB0-12B5-7D46-3F00-1C2018F35F13}"/>
              </a:ext>
            </a:extLst>
          </p:cNvPr>
          <p:cNvSpPr txBox="1"/>
          <p:nvPr/>
        </p:nvSpPr>
        <p:spPr>
          <a:xfrm>
            <a:off x="1997455" y="3263251"/>
            <a:ext cx="522290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5400" b="1" dirty="0">
                <a:solidFill>
                  <a:srgbClr val="FFFFFF"/>
                </a:solidFill>
                <a:effectLst>
                  <a:outerShdw blurRad="241300" sx="102000" sy="102000" algn="ctr" rotWithShape="0">
                    <a:schemeClr val="accent1">
                      <a:alpha val="66000"/>
                    </a:schemeClr>
                  </a:outerShdw>
                </a:effectLst>
                <a:latin typeface="Montserrat Bold"/>
              </a:rPr>
              <a:t>PRODUCTS</a:t>
            </a:r>
            <a:endParaRPr lang="en-US" sz="7875" b="1" dirty="0">
              <a:solidFill>
                <a:srgbClr val="FFFFFF"/>
              </a:solidFill>
              <a:effectLst>
                <a:outerShdw blurRad="241300" sx="102000" sy="102000" algn="ctr" rotWithShape="0">
                  <a:schemeClr val="accent1">
                    <a:alpha val="66000"/>
                  </a:schemeClr>
                </a:outerShdw>
              </a:effectLst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9997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6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7632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C72031"/>
                </a:solidFill>
                <a:latin typeface="Montserrat Bold"/>
              </a:rPr>
              <a:t>DSP SERIES HORIZONTAL PUMP SET</a:t>
            </a:r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 WITH  DETACHABLE</a:t>
            </a:r>
            <a:r>
              <a:rPr lang="en-US" sz="1500" b="1" dirty="0">
                <a:solidFill>
                  <a:srgbClr val="C72031"/>
                </a:solidFill>
                <a:latin typeface="Montserrat Bold"/>
              </a:rPr>
              <a:t> CASING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FIRE SYSTEMS</a:t>
            </a:r>
          </a:p>
          <a:p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2EF923-E201-ACA8-4B75-6B32844E48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61" y="1866221"/>
            <a:ext cx="5573494" cy="353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467544" y="2478517"/>
            <a:ext cx="5037509" cy="283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SP series are horizontal, double suction pumps with detachable casing</a:t>
            </a:r>
            <a: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It has a wide flow range of </a:t>
            </a:r>
            <a:b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30-800 m3/h and can reach a maximum </a:t>
            </a:r>
            <a:br>
              <a:rPr lang="tr-TR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pressure of 140 </a:t>
            </a:r>
            <a:r>
              <a:rPr lang="en-GB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mSS</a:t>
            </a:r>
            <a:r>
              <a:rPr lang="en-GB" sz="1200" dirty="0" err="1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" y="0"/>
            <a:ext cx="9142979" cy="68579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268760"/>
            <a:ext cx="648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C72031"/>
                </a:solidFill>
                <a:latin typeface="Montserrat Bold"/>
              </a:rPr>
              <a:t>DSP SERIES HORIZONTAL PUMP SET</a:t>
            </a:r>
            <a:r>
              <a:rPr lang="tr-TR" sz="1500" b="1" dirty="0">
                <a:solidFill>
                  <a:srgbClr val="C72031"/>
                </a:solidFill>
                <a:latin typeface="Montserrat Bold"/>
              </a:rPr>
              <a:t> WITH DETACHABLE CASING</a:t>
            </a:r>
            <a:endParaRPr lang="en-US" sz="1500" dirty="0">
              <a:solidFill>
                <a:srgbClr val="C72031"/>
              </a:solidFill>
              <a:latin typeface="Montserrat Bold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1418B27-E758-486F-A528-7654A74ED714}"/>
              </a:ext>
            </a:extLst>
          </p:cNvPr>
          <p:cNvSpPr txBox="1"/>
          <p:nvPr/>
        </p:nvSpPr>
        <p:spPr>
          <a:xfrm>
            <a:off x="8658740" y="6575499"/>
            <a:ext cx="557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Montserrat Black" panose="00000A00000000000000" pitchFamily="50" charset="0"/>
              </a:rPr>
              <a:t>1</a:t>
            </a:r>
            <a:endParaRPr lang="tr-TR" sz="10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2BEE8D-A3E9-4012-9225-7766A3661A57}"/>
              </a:ext>
            </a:extLst>
          </p:cNvPr>
          <p:cNvSpPr txBox="1"/>
          <p:nvPr/>
        </p:nvSpPr>
        <p:spPr>
          <a:xfrm>
            <a:off x="7452320" y="6381328"/>
            <a:ext cx="19574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tr-TR" sz="750" b="1" dirty="0">
                <a:latin typeface="Montserrat Black" panose="00000A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.duyarpompa</a:t>
            </a:r>
            <a:r>
              <a:rPr lang="tr-TR" sz="750" b="1" dirty="0">
                <a:latin typeface="Montserrat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tr-TR" sz="750" dirty="0"/>
          </a:p>
        </p:txBody>
      </p:sp>
      <p:pic>
        <p:nvPicPr>
          <p:cNvPr id="23" name="Resim 22">
            <a:hlinkClick r:id="rId5"/>
            <a:extLst>
              <a:ext uri="{FF2B5EF4-FFF2-40B4-BE49-F238E27FC236}">
                <a16:creationId xmlns:a16="http://schemas.microsoft.com/office/drawing/2014/main" id="{AC6A928A-5206-4AA0-8BA4-A3C83FB0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6" y="6045299"/>
            <a:ext cx="248490" cy="264021"/>
          </a:xfrm>
          <a:prstGeom prst="rect">
            <a:avLst/>
          </a:prstGeom>
        </p:spPr>
      </p:pic>
      <p:pic>
        <p:nvPicPr>
          <p:cNvPr id="24" name="Resim 23">
            <a:hlinkClick r:id="rId7"/>
            <a:extLst>
              <a:ext uri="{FF2B5EF4-FFF2-40B4-BE49-F238E27FC236}">
                <a16:creationId xmlns:a16="http://schemas.microsoft.com/office/drawing/2014/main" id="{D20D5691-68AE-49A5-86B9-F2707D987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8" y="4954855"/>
            <a:ext cx="251597" cy="264021"/>
          </a:xfrm>
          <a:prstGeom prst="rect">
            <a:avLst/>
          </a:prstGeom>
        </p:spPr>
      </p:pic>
      <p:pic>
        <p:nvPicPr>
          <p:cNvPr id="25" name="Resim 24">
            <a:hlinkClick r:id="rId9"/>
            <a:extLst>
              <a:ext uri="{FF2B5EF4-FFF2-40B4-BE49-F238E27FC236}">
                <a16:creationId xmlns:a16="http://schemas.microsoft.com/office/drawing/2014/main" id="{448B3554-8BFB-4DDB-B49C-D76A31193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" y="5337218"/>
            <a:ext cx="248490" cy="264021"/>
          </a:xfrm>
          <a:prstGeom prst="rect">
            <a:avLst/>
          </a:prstGeom>
        </p:spPr>
      </p:pic>
      <p:pic>
        <p:nvPicPr>
          <p:cNvPr id="26" name="Resim 25">
            <a:hlinkClick r:id="rId11"/>
            <a:extLst>
              <a:ext uri="{FF2B5EF4-FFF2-40B4-BE49-F238E27FC236}">
                <a16:creationId xmlns:a16="http://schemas.microsoft.com/office/drawing/2014/main" id="{5106348D-8B04-4B76-9FFE-818C36C57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9" y="5685259"/>
            <a:ext cx="248490" cy="26402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EB6E04-AB07-4365-913B-ED9BDDF5229C}"/>
              </a:ext>
            </a:extLst>
          </p:cNvPr>
          <p:cNvSpPr txBox="1"/>
          <p:nvPr/>
        </p:nvSpPr>
        <p:spPr>
          <a:xfrm>
            <a:off x="423326" y="291423"/>
            <a:ext cx="468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FIRE SYSTEMS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2EF923-E201-ACA8-4B75-6B32844E48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61" y="1866221"/>
            <a:ext cx="5573494" cy="353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Resim 12">
            <a:hlinkClick r:id="rId7"/>
            <a:extLst>
              <a:ext uri="{FF2B5EF4-FFF2-40B4-BE49-F238E27FC236}">
                <a16:creationId xmlns:a16="http://schemas.microsoft.com/office/drawing/2014/main" id="{3C542BD5-418E-4B46-9B40-05CC3715DB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440" y="6525344"/>
            <a:ext cx="144016" cy="13951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5CBBF3B-844A-6AF6-6C5A-DB1125B2DA22}"/>
              </a:ext>
            </a:extLst>
          </p:cNvPr>
          <p:cNvSpPr txBox="1"/>
          <p:nvPr/>
        </p:nvSpPr>
        <p:spPr>
          <a:xfrm>
            <a:off x="613854" y="2009849"/>
            <a:ext cx="5037509" cy="52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Areas of Use</a:t>
            </a:r>
            <a:endParaRPr lang="en-GB" sz="14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Industrial irrigation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Petroleum and other chemical processes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Sea water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Fire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Closed cooling systems</a:t>
            </a:r>
            <a:endParaRPr lang="tr-TR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br>
              <a:rPr lang="tr-TR" sz="1200" b="1" dirty="0">
                <a:effectLst/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Characteristics </a:t>
            </a:r>
            <a:endParaRPr lang="en-GB" sz="1200" dirty="0">
              <a:effectLst/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Bidirectional motor coupling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Long life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flow capacity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Easy maintenance and repair thanks to detachable </a:t>
            </a:r>
            <a:r>
              <a:rPr lang="tr-TR" sz="1200" dirty="0" err="1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casing</a:t>
            </a:r>
            <a:endParaRPr lang="en-US" sz="1200" dirty="0"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  <a:t>High suction capability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1200" dirty="0">
                <a:effectLst/>
                <a:latin typeface="Montserrat Light" panose="00000400000000000000" pitchFamily="50" charset="-9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1200" dirty="0">
              <a:effectLst/>
              <a:latin typeface="Montserrat Light" panose="00000400000000000000" pitchFamily="50" charset="-9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1909</Words>
  <Application>Microsoft Office PowerPoint</Application>
  <PresentationFormat>Ekran Gösterisi (4:3)</PresentationFormat>
  <Paragraphs>375</Paragraphs>
  <Slides>37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Calibri</vt:lpstr>
      <vt:lpstr>Designball-Electronic-Device-01</vt:lpstr>
      <vt:lpstr>Montserrat Black</vt:lpstr>
      <vt:lpstr>Montserrat Bold</vt:lpstr>
      <vt:lpstr>Montserrat ExtraLight</vt:lpstr>
      <vt:lpstr>Montserrat Light</vt:lpstr>
      <vt:lpstr>Roboto Condensed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Reyhan</dc:creator>
  <cp:lastModifiedBy>anil paksoy</cp:lastModifiedBy>
  <cp:revision>102</cp:revision>
  <dcterms:created xsi:type="dcterms:W3CDTF">2019-11-26T15:07:13Z</dcterms:created>
  <dcterms:modified xsi:type="dcterms:W3CDTF">2022-12-14T10:29:29Z</dcterms:modified>
</cp:coreProperties>
</file>