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41"/>
  </p:notesMasterIdLst>
  <p:sldIdLst>
    <p:sldId id="258" r:id="rId2"/>
    <p:sldId id="268" r:id="rId3"/>
    <p:sldId id="269" r:id="rId4"/>
    <p:sldId id="270" r:id="rId5"/>
    <p:sldId id="271" r:id="rId6"/>
    <p:sldId id="889" r:id="rId7"/>
    <p:sldId id="273" r:id="rId8"/>
    <p:sldId id="365" r:id="rId9"/>
    <p:sldId id="1944" r:id="rId10"/>
    <p:sldId id="366" r:id="rId11"/>
    <p:sldId id="1945" r:id="rId12"/>
    <p:sldId id="367" r:id="rId13"/>
    <p:sldId id="1946" r:id="rId14"/>
    <p:sldId id="370" r:id="rId15"/>
    <p:sldId id="1947" r:id="rId16"/>
    <p:sldId id="371" r:id="rId17"/>
    <p:sldId id="1948" r:id="rId18"/>
    <p:sldId id="372" r:id="rId19"/>
    <p:sldId id="1949" r:id="rId20"/>
    <p:sldId id="374" r:id="rId21"/>
    <p:sldId id="1950" r:id="rId22"/>
    <p:sldId id="373" r:id="rId23"/>
    <p:sldId id="1951" r:id="rId24"/>
    <p:sldId id="1938" r:id="rId25"/>
    <p:sldId id="1952" r:id="rId26"/>
    <p:sldId id="1939" r:id="rId27"/>
    <p:sldId id="1953" r:id="rId28"/>
    <p:sldId id="1940" r:id="rId29"/>
    <p:sldId id="1954" r:id="rId30"/>
    <p:sldId id="1941" r:id="rId31"/>
    <p:sldId id="1955" r:id="rId32"/>
    <p:sldId id="1942" r:id="rId33"/>
    <p:sldId id="1956" r:id="rId34"/>
    <p:sldId id="1935" r:id="rId35"/>
    <p:sldId id="1936" r:id="rId36"/>
    <p:sldId id="1957" r:id="rId37"/>
    <p:sldId id="1943" r:id="rId38"/>
    <p:sldId id="1958" r:id="rId39"/>
    <p:sldId id="1959"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2031"/>
    <a:srgbClr val="FFD600"/>
    <a:srgbClr val="001C3B"/>
    <a:srgbClr val="3C5D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196" autoAdjust="0"/>
  </p:normalViewPr>
  <p:slideViewPr>
    <p:cSldViewPr>
      <p:cViewPr varScale="1">
        <p:scale>
          <a:sx n="83" d="100"/>
          <a:sy n="83" d="100"/>
        </p:scale>
        <p:origin x="1450" y="7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119236-5429-4392-B8D1-85242D4D1463}" type="datetimeFigureOut">
              <a:rPr lang="en-US" smtClean="0"/>
              <a:t>12/5/2023</a:t>
            </a:fld>
            <a:endParaRPr lang="en-US"/>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4489F5-8A29-478C-B313-28391B93DD84}" type="slidenum">
              <a:rPr lang="en-US" smtClean="0"/>
              <a:t>‹#›</a:t>
            </a:fld>
            <a:endParaRPr lang="en-US"/>
          </a:p>
        </p:txBody>
      </p:sp>
    </p:spTree>
    <p:extLst>
      <p:ext uri="{BB962C8B-B14F-4D97-AF65-F5344CB8AC3E}">
        <p14:creationId xmlns:p14="http://schemas.microsoft.com/office/powerpoint/2010/main" val="154101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1</a:t>
            </a:fld>
            <a:endParaRPr lang="en-US"/>
          </a:p>
        </p:txBody>
      </p:sp>
    </p:spTree>
    <p:extLst>
      <p:ext uri="{BB962C8B-B14F-4D97-AF65-F5344CB8AC3E}">
        <p14:creationId xmlns:p14="http://schemas.microsoft.com/office/powerpoint/2010/main" val="4049679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11</a:t>
            </a:fld>
            <a:endParaRPr lang="en-US"/>
          </a:p>
        </p:txBody>
      </p:sp>
    </p:spTree>
    <p:extLst>
      <p:ext uri="{BB962C8B-B14F-4D97-AF65-F5344CB8AC3E}">
        <p14:creationId xmlns:p14="http://schemas.microsoft.com/office/powerpoint/2010/main" val="2330619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12</a:t>
            </a:fld>
            <a:endParaRPr lang="en-US"/>
          </a:p>
        </p:txBody>
      </p:sp>
    </p:spTree>
    <p:extLst>
      <p:ext uri="{BB962C8B-B14F-4D97-AF65-F5344CB8AC3E}">
        <p14:creationId xmlns:p14="http://schemas.microsoft.com/office/powerpoint/2010/main" val="1509762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13</a:t>
            </a:fld>
            <a:endParaRPr lang="en-US"/>
          </a:p>
        </p:txBody>
      </p:sp>
    </p:spTree>
    <p:extLst>
      <p:ext uri="{BB962C8B-B14F-4D97-AF65-F5344CB8AC3E}">
        <p14:creationId xmlns:p14="http://schemas.microsoft.com/office/powerpoint/2010/main" val="2907941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14</a:t>
            </a:fld>
            <a:endParaRPr lang="en-US"/>
          </a:p>
        </p:txBody>
      </p:sp>
    </p:spTree>
    <p:extLst>
      <p:ext uri="{BB962C8B-B14F-4D97-AF65-F5344CB8AC3E}">
        <p14:creationId xmlns:p14="http://schemas.microsoft.com/office/powerpoint/2010/main" val="3021695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15</a:t>
            </a:fld>
            <a:endParaRPr lang="en-US"/>
          </a:p>
        </p:txBody>
      </p:sp>
    </p:spTree>
    <p:extLst>
      <p:ext uri="{BB962C8B-B14F-4D97-AF65-F5344CB8AC3E}">
        <p14:creationId xmlns:p14="http://schemas.microsoft.com/office/powerpoint/2010/main" val="2536086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16</a:t>
            </a:fld>
            <a:endParaRPr lang="en-US"/>
          </a:p>
        </p:txBody>
      </p:sp>
    </p:spTree>
    <p:extLst>
      <p:ext uri="{BB962C8B-B14F-4D97-AF65-F5344CB8AC3E}">
        <p14:creationId xmlns:p14="http://schemas.microsoft.com/office/powerpoint/2010/main" val="3087452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17</a:t>
            </a:fld>
            <a:endParaRPr lang="en-US"/>
          </a:p>
        </p:txBody>
      </p:sp>
    </p:spTree>
    <p:extLst>
      <p:ext uri="{BB962C8B-B14F-4D97-AF65-F5344CB8AC3E}">
        <p14:creationId xmlns:p14="http://schemas.microsoft.com/office/powerpoint/2010/main" val="519766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18</a:t>
            </a:fld>
            <a:endParaRPr lang="en-US"/>
          </a:p>
        </p:txBody>
      </p:sp>
    </p:spTree>
    <p:extLst>
      <p:ext uri="{BB962C8B-B14F-4D97-AF65-F5344CB8AC3E}">
        <p14:creationId xmlns:p14="http://schemas.microsoft.com/office/powerpoint/2010/main" val="2666457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19</a:t>
            </a:fld>
            <a:endParaRPr lang="en-US"/>
          </a:p>
        </p:txBody>
      </p:sp>
    </p:spTree>
    <p:extLst>
      <p:ext uri="{BB962C8B-B14F-4D97-AF65-F5344CB8AC3E}">
        <p14:creationId xmlns:p14="http://schemas.microsoft.com/office/powerpoint/2010/main" val="3481389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20</a:t>
            </a:fld>
            <a:endParaRPr lang="en-US"/>
          </a:p>
        </p:txBody>
      </p:sp>
    </p:spTree>
    <p:extLst>
      <p:ext uri="{BB962C8B-B14F-4D97-AF65-F5344CB8AC3E}">
        <p14:creationId xmlns:p14="http://schemas.microsoft.com/office/powerpoint/2010/main" val="730240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2</a:t>
            </a:fld>
            <a:endParaRPr lang="en-US"/>
          </a:p>
        </p:txBody>
      </p:sp>
    </p:spTree>
    <p:extLst>
      <p:ext uri="{BB962C8B-B14F-4D97-AF65-F5344CB8AC3E}">
        <p14:creationId xmlns:p14="http://schemas.microsoft.com/office/powerpoint/2010/main" val="1835588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21</a:t>
            </a:fld>
            <a:endParaRPr lang="en-US"/>
          </a:p>
        </p:txBody>
      </p:sp>
    </p:spTree>
    <p:extLst>
      <p:ext uri="{BB962C8B-B14F-4D97-AF65-F5344CB8AC3E}">
        <p14:creationId xmlns:p14="http://schemas.microsoft.com/office/powerpoint/2010/main" val="2867334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22</a:t>
            </a:fld>
            <a:endParaRPr lang="en-US"/>
          </a:p>
        </p:txBody>
      </p:sp>
    </p:spTree>
    <p:extLst>
      <p:ext uri="{BB962C8B-B14F-4D97-AF65-F5344CB8AC3E}">
        <p14:creationId xmlns:p14="http://schemas.microsoft.com/office/powerpoint/2010/main" val="4017541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23</a:t>
            </a:fld>
            <a:endParaRPr lang="en-US"/>
          </a:p>
        </p:txBody>
      </p:sp>
    </p:spTree>
    <p:extLst>
      <p:ext uri="{BB962C8B-B14F-4D97-AF65-F5344CB8AC3E}">
        <p14:creationId xmlns:p14="http://schemas.microsoft.com/office/powerpoint/2010/main" val="387201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24</a:t>
            </a:fld>
            <a:endParaRPr lang="en-US"/>
          </a:p>
        </p:txBody>
      </p:sp>
    </p:spTree>
    <p:extLst>
      <p:ext uri="{BB962C8B-B14F-4D97-AF65-F5344CB8AC3E}">
        <p14:creationId xmlns:p14="http://schemas.microsoft.com/office/powerpoint/2010/main" val="4207133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25</a:t>
            </a:fld>
            <a:endParaRPr lang="en-US"/>
          </a:p>
        </p:txBody>
      </p:sp>
    </p:spTree>
    <p:extLst>
      <p:ext uri="{BB962C8B-B14F-4D97-AF65-F5344CB8AC3E}">
        <p14:creationId xmlns:p14="http://schemas.microsoft.com/office/powerpoint/2010/main" val="1405226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26</a:t>
            </a:fld>
            <a:endParaRPr lang="en-US"/>
          </a:p>
        </p:txBody>
      </p:sp>
    </p:spTree>
    <p:extLst>
      <p:ext uri="{BB962C8B-B14F-4D97-AF65-F5344CB8AC3E}">
        <p14:creationId xmlns:p14="http://schemas.microsoft.com/office/powerpoint/2010/main" val="2064421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27</a:t>
            </a:fld>
            <a:endParaRPr lang="en-US"/>
          </a:p>
        </p:txBody>
      </p:sp>
    </p:spTree>
    <p:extLst>
      <p:ext uri="{BB962C8B-B14F-4D97-AF65-F5344CB8AC3E}">
        <p14:creationId xmlns:p14="http://schemas.microsoft.com/office/powerpoint/2010/main" val="2522724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28</a:t>
            </a:fld>
            <a:endParaRPr lang="en-US"/>
          </a:p>
        </p:txBody>
      </p:sp>
    </p:spTree>
    <p:extLst>
      <p:ext uri="{BB962C8B-B14F-4D97-AF65-F5344CB8AC3E}">
        <p14:creationId xmlns:p14="http://schemas.microsoft.com/office/powerpoint/2010/main" val="2664654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29</a:t>
            </a:fld>
            <a:endParaRPr lang="en-US"/>
          </a:p>
        </p:txBody>
      </p:sp>
    </p:spTree>
    <p:extLst>
      <p:ext uri="{BB962C8B-B14F-4D97-AF65-F5344CB8AC3E}">
        <p14:creationId xmlns:p14="http://schemas.microsoft.com/office/powerpoint/2010/main" val="1337730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30</a:t>
            </a:fld>
            <a:endParaRPr lang="en-US"/>
          </a:p>
        </p:txBody>
      </p:sp>
    </p:spTree>
    <p:extLst>
      <p:ext uri="{BB962C8B-B14F-4D97-AF65-F5344CB8AC3E}">
        <p14:creationId xmlns:p14="http://schemas.microsoft.com/office/powerpoint/2010/main" val="907910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3</a:t>
            </a:fld>
            <a:endParaRPr lang="en-US"/>
          </a:p>
        </p:txBody>
      </p:sp>
    </p:spTree>
    <p:extLst>
      <p:ext uri="{BB962C8B-B14F-4D97-AF65-F5344CB8AC3E}">
        <p14:creationId xmlns:p14="http://schemas.microsoft.com/office/powerpoint/2010/main" val="2835185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31</a:t>
            </a:fld>
            <a:endParaRPr lang="en-US"/>
          </a:p>
        </p:txBody>
      </p:sp>
    </p:spTree>
    <p:extLst>
      <p:ext uri="{BB962C8B-B14F-4D97-AF65-F5344CB8AC3E}">
        <p14:creationId xmlns:p14="http://schemas.microsoft.com/office/powerpoint/2010/main" val="2138712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32</a:t>
            </a:fld>
            <a:endParaRPr lang="en-US"/>
          </a:p>
        </p:txBody>
      </p:sp>
    </p:spTree>
    <p:extLst>
      <p:ext uri="{BB962C8B-B14F-4D97-AF65-F5344CB8AC3E}">
        <p14:creationId xmlns:p14="http://schemas.microsoft.com/office/powerpoint/2010/main" val="24183804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33</a:t>
            </a:fld>
            <a:endParaRPr lang="en-US"/>
          </a:p>
        </p:txBody>
      </p:sp>
    </p:spTree>
    <p:extLst>
      <p:ext uri="{BB962C8B-B14F-4D97-AF65-F5344CB8AC3E}">
        <p14:creationId xmlns:p14="http://schemas.microsoft.com/office/powerpoint/2010/main" val="556101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35</a:t>
            </a:fld>
            <a:endParaRPr lang="en-US"/>
          </a:p>
        </p:txBody>
      </p:sp>
    </p:spTree>
    <p:extLst>
      <p:ext uri="{BB962C8B-B14F-4D97-AF65-F5344CB8AC3E}">
        <p14:creationId xmlns:p14="http://schemas.microsoft.com/office/powerpoint/2010/main" val="2687944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36</a:t>
            </a:fld>
            <a:endParaRPr lang="en-US"/>
          </a:p>
        </p:txBody>
      </p:sp>
    </p:spTree>
    <p:extLst>
      <p:ext uri="{BB962C8B-B14F-4D97-AF65-F5344CB8AC3E}">
        <p14:creationId xmlns:p14="http://schemas.microsoft.com/office/powerpoint/2010/main" val="4063849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37</a:t>
            </a:fld>
            <a:endParaRPr lang="en-US"/>
          </a:p>
        </p:txBody>
      </p:sp>
    </p:spTree>
    <p:extLst>
      <p:ext uri="{BB962C8B-B14F-4D97-AF65-F5344CB8AC3E}">
        <p14:creationId xmlns:p14="http://schemas.microsoft.com/office/powerpoint/2010/main" val="2150302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4</a:t>
            </a:fld>
            <a:endParaRPr lang="en-US"/>
          </a:p>
        </p:txBody>
      </p:sp>
    </p:spTree>
    <p:extLst>
      <p:ext uri="{BB962C8B-B14F-4D97-AF65-F5344CB8AC3E}">
        <p14:creationId xmlns:p14="http://schemas.microsoft.com/office/powerpoint/2010/main" val="1091895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5</a:t>
            </a:fld>
            <a:endParaRPr lang="en-US"/>
          </a:p>
        </p:txBody>
      </p:sp>
    </p:spTree>
    <p:extLst>
      <p:ext uri="{BB962C8B-B14F-4D97-AF65-F5344CB8AC3E}">
        <p14:creationId xmlns:p14="http://schemas.microsoft.com/office/powerpoint/2010/main" val="3531748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7</a:t>
            </a:fld>
            <a:endParaRPr lang="en-US"/>
          </a:p>
        </p:txBody>
      </p:sp>
    </p:spTree>
    <p:extLst>
      <p:ext uri="{BB962C8B-B14F-4D97-AF65-F5344CB8AC3E}">
        <p14:creationId xmlns:p14="http://schemas.microsoft.com/office/powerpoint/2010/main" val="4099591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8</a:t>
            </a:fld>
            <a:endParaRPr lang="en-US"/>
          </a:p>
        </p:txBody>
      </p:sp>
    </p:spTree>
    <p:extLst>
      <p:ext uri="{BB962C8B-B14F-4D97-AF65-F5344CB8AC3E}">
        <p14:creationId xmlns:p14="http://schemas.microsoft.com/office/powerpoint/2010/main" val="1208774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9</a:t>
            </a:fld>
            <a:endParaRPr lang="en-US"/>
          </a:p>
        </p:txBody>
      </p:sp>
    </p:spTree>
    <p:extLst>
      <p:ext uri="{BB962C8B-B14F-4D97-AF65-F5344CB8AC3E}">
        <p14:creationId xmlns:p14="http://schemas.microsoft.com/office/powerpoint/2010/main" val="2386515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10"/>
          </p:nvPr>
        </p:nvSpPr>
        <p:spPr/>
        <p:txBody>
          <a:bodyPr/>
          <a:lstStyle/>
          <a:p>
            <a:fld id="{2C4489F5-8A29-478C-B313-28391B93DD84}" type="slidenum">
              <a:rPr lang="en-US" smtClean="0"/>
              <a:t>10</a:t>
            </a:fld>
            <a:endParaRPr lang="en-US"/>
          </a:p>
        </p:txBody>
      </p:sp>
    </p:spTree>
    <p:extLst>
      <p:ext uri="{BB962C8B-B14F-4D97-AF65-F5344CB8AC3E}">
        <p14:creationId xmlns:p14="http://schemas.microsoft.com/office/powerpoint/2010/main" val="820416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a:t>Asıl başlık stilini düzenlemek için tıklayın</a:t>
            </a:r>
            <a:endParaRPr lang="en-US"/>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a:p>
        </p:txBody>
      </p:sp>
      <p:sp>
        <p:nvSpPr>
          <p:cNvPr id="4" name="Veri Yer Tutucusu 3"/>
          <p:cNvSpPr>
            <a:spLocks noGrp="1"/>
          </p:cNvSpPr>
          <p:nvPr>
            <p:ph type="dt" sz="half" idx="10"/>
          </p:nvPr>
        </p:nvSpPr>
        <p:spPr/>
        <p:txBody>
          <a:bodyPr/>
          <a:lstStyle/>
          <a:p>
            <a:fld id="{25F94319-6B1A-43B7-9FBE-976095E6D591}" type="datetimeFigureOut">
              <a:rPr lang="en-US" smtClean="0"/>
              <a:t>12/5/2023</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CC190D20-23C1-4DBD-9190-7EEDE54F078D}" type="slidenum">
              <a:rPr lang="en-US" smtClean="0"/>
              <a:t>‹#›</a:t>
            </a:fld>
            <a:endParaRPr lang="en-US"/>
          </a:p>
        </p:txBody>
      </p:sp>
    </p:spTree>
    <p:extLst>
      <p:ext uri="{BB962C8B-B14F-4D97-AF65-F5344CB8AC3E}">
        <p14:creationId xmlns:p14="http://schemas.microsoft.com/office/powerpoint/2010/main" val="3136309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stilini düzenlemek için tıklayın</a:t>
            </a:r>
            <a:endParaRPr lang="en-US"/>
          </a:p>
        </p:txBody>
      </p:sp>
      <p:sp>
        <p:nvSpPr>
          <p:cNvPr id="3" name="Dikey Metin Yer Tutucusu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p:cNvSpPr>
            <a:spLocks noGrp="1"/>
          </p:cNvSpPr>
          <p:nvPr>
            <p:ph type="dt" sz="half" idx="10"/>
          </p:nvPr>
        </p:nvSpPr>
        <p:spPr/>
        <p:txBody>
          <a:bodyPr/>
          <a:lstStyle/>
          <a:p>
            <a:fld id="{25F94319-6B1A-43B7-9FBE-976095E6D591}" type="datetimeFigureOut">
              <a:rPr lang="en-US" smtClean="0"/>
              <a:t>12/5/2023</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CC190D20-23C1-4DBD-9190-7EEDE54F078D}" type="slidenum">
              <a:rPr lang="en-US" smtClean="0"/>
              <a:t>‹#›</a:t>
            </a:fld>
            <a:endParaRPr lang="en-US"/>
          </a:p>
        </p:txBody>
      </p:sp>
    </p:spTree>
    <p:extLst>
      <p:ext uri="{BB962C8B-B14F-4D97-AF65-F5344CB8AC3E}">
        <p14:creationId xmlns:p14="http://schemas.microsoft.com/office/powerpoint/2010/main" val="3557250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a:t>Asıl başlık stilini düzenlemek için tıklayın</a:t>
            </a:r>
            <a:endParaRPr lang="en-US"/>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p:cNvSpPr>
            <a:spLocks noGrp="1"/>
          </p:cNvSpPr>
          <p:nvPr>
            <p:ph type="dt" sz="half" idx="10"/>
          </p:nvPr>
        </p:nvSpPr>
        <p:spPr/>
        <p:txBody>
          <a:bodyPr/>
          <a:lstStyle/>
          <a:p>
            <a:fld id="{25F94319-6B1A-43B7-9FBE-976095E6D591}" type="datetimeFigureOut">
              <a:rPr lang="en-US" smtClean="0"/>
              <a:t>12/5/2023</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CC190D20-23C1-4DBD-9190-7EEDE54F078D}" type="slidenum">
              <a:rPr lang="en-US" smtClean="0"/>
              <a:t>‹#›</a:t>
            </a:fld>
            <a:endParaRPr lang="en-US"/>
          </a:p>
        </p:txBody>
      </p:sp>
    </p:spTree>
    <p:extLst>
      <p:ext uri="{BB962C8B-B14F-4D97-AF65-F5344CB8AC3E}">
        <p14:creationId xmlns:p14="http://schemas.microsoft.com/office/powerpoint/2010/main" val="292749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624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stilini düzenlemek için tıklayın</a:t>
            </a:r>
            <a:endParaRPr lang="en-US"/>
          </a:p>
        </p:txBody>
      </p:sp>
      <p:sp>
        <p:nvSpPr>
          <p:cNvPr id="3" name="İçerik Yer Tutucusu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p:cNvSpPr>
            <a:spLocks noGrp="1"/>
          </p:cNvSpPr>
          <p:nvPr>
            <p:ph type="dt" sz="half" idx="10"/>
          </p:nvPr>
        </p:nvSpPr>
        <p:spPr/>
        <p:txBody>
          <a:bodyPr/>
          <a:lstStyle/>
          <a:p>
            <a:fld id="{25F94319-6B1A-43B7-9FBE-976095E6D591}" type="datetimeFigureOut">
              <a:rPr lang="en-US" smtClean="0"/>
              <a:t>12/5/2023</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CC190D20-23C1-4DBD-9190-7EEDE54F078D}" type="slidenum">
              <a:rPr lang="en-US" smtClean="0"/>
              <a:t>‹#›</a:t>
            </a:fld>
            <a:endParaRPr lang="en-US"/>
          </a:p>
        </p:txBody>
      </p:sp>
    </p:spTree>
    <p:extLst>
      <p:ext uri="{BB962C8B-B14F-4D97-AF65-F5344CB8AC3E}">
        <p14:creationId xmlns:p14="http://schemas.microsoft.com/office/powerpoint/2010/main" val="1487272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a:t>Asıl başlık stilini düzenlemek için tıklayın</a:t>
            </a:r>
            <a:endParaRPr lang="en-US"/>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Veri Yer Tutucusu 3"/>
          <p:cNvSpPr>
            <a:spLocks noGrp="1"/>
          </p:cNvSpPr>
          <p:nvPr>
            <p:ph type="dt" sz="half" idx="10"/>
          </p:nvPr>
        </p:nvSpPr>
        <p:spPr/>
        <p:txBody>
          <a:bodyPr/>
          <a:lstStyle/>
          <a:p>
            <a:fld id="{25F94319-6B1A-43B7-9FBE-976095E6D591}" type="datetimeFigureOut">
              <a:rPr lang="en-US" smtClean="0"/>
              <a:t>12/5/2023</a:t>
            </a:fld>
            <a:endParaRPr lang="en-US"/>
          </a:p>
        </p:txBody>
      </p:sp>
      <p:sp>
        <p:nvSpPr>
          <p:cNvPr id="5" name="Altbilgi Yer Tutucusu 4"/>
          <p:cNvSpPr>
            <a:spLocks noGrp="1"/>
          </p:cNvSpPr>
          <p:nvPr>
            <p:ph type="ftr" sz="quarter" idx="11"/>
          </p:nvPr>
        </p:nvSpPr>
        <p:spPr/>
        <p:txBody>
          <a:bodyPr/>
          <a:lstStyle/>
          <a:p>
            <a:endParaRPr lang="en-US"/>
          </a:p>
        </p:txBody>
      </p:sp>
      <p:sp>
        <p:nvSpPr>
          <p:cNvPr id="6" name="Slayt Numarası Yer Tutucusu 5"/>
          <p:cNvSpPr>
            <a:spLocks noGrp="1"/>
          </p:cNvSpPr>
          <p:nvPr>
            <p:ph type="sldNum" sz="quarter" idx="12"/>
          </p:nvPr>
        </p:nvSpPr>
        <p:spPr/>
        <p:txBody>
          <a:bodyPr/>
          <a:lstStyle/>
          <a:p>
            <a:fld id="{CC190D20-23C1-4DBD-9190-7EEDE54F078D}" type="slidenum">
              <a:rPr lang="en-US" smtClean="0"/>
              <a:t>‹#›</a:t>
            </a:fld>
            <a:endParaRPr lang="en-US"/>
          </a:p>
        </p:txBody>
      </p:sp>
    </p:spTree>
    <p:extLst>
      <p:ext uri="{BB962C8B-B14F-4D97-AF65-F5344CB8AC3E}">
        <p14:creationId xmlns:p14="http://schemas.microsoft.com/office/powerpoint/2010/main" val="2196862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stilini düzenlemek için tıklayın</a:t>
            </a:r>
            <a:endParaRPr lang="en-US"/>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p:cNvSpPr>
            <a:spLocks noGrp="1"/>
          </p:cNvSpPr>
          <p:nvPr>
            <p:ph type="dt" sz="half" idx="10"/>
          </p:nvPr>
        </p:nvSpPr>
        <p:spPr/>
        <p:txBody>
          <a:bodyPr/>
          <a:lstStyle/>
          <a:p>
            <a:fld id="{25F94319-6B1A-43B7-9FBE-976095E6D591}" type="datetimeFigureOut">
              <a:rPr lang="en-US" smtClean="0"/>
              <a:t>12/5/2023</a:t>
            </a:fld>
            <a:endParaRPr lang="en-US"/>
          </a:p>
        </p:txBody>
      </p:sp>
      <p:sp>
        <p:nvSpPr>
          <p:cNvPr id="6" name="Altbilgi Yer Tutucusu 5"/>
          <p:cNvSpPr>
            <a:spLocks noGrp="1"/>
          </p:cNvSpPr>
          <p:nvPr>
            <p:ph type="ftr" sz="quarter" idx="11"/>
          </p:nvPr>
        </p:nvSpPr>
        <p:spPr/>
        <p:txBody>
          <a:bodyPr/>
          <a:lstStyle/>
          <a:p>
            <a:endParaRPr lang="en-US"/>
          </a:p>
        </p:txBody>
      </p:sp>
      <p:sp>
        <p:nvSpPr>
          <p:cNvPr id="7" name="Slayt Numarası Yer Tutucusu 6"/>
          <p:cNvSpPr>
            <a:spLocks noGrp="1"/>
          </p:cNvSpPr>
          <p:nvPr>
            <p:ph type="sldNum" sz="quarter" idx="12"/>
          </p:nvPr>
        </p:nvSpPr>
        <p:spPr/>
        <p:txBody>
          <a:bodyPr/>
          <a:lstStyle/>
          <a:p>
            <a:fld id="{CC190D20-23C1-4DBD-9190-7EEDE54F078D}" type="slidenum">
              <a:rPr lang="en-US" smtClean="0"/>
              <a:t>‹#›</a:t>
            </a:fld>
            <a:endParaRPr lang="en-US"/>
          </a:p>
        </p:txBody>
      </p:sp>
    </p:spTree>
    <p:extLst>
      <p:ext uri="{BB962C8B-B14F-4D97-AF65-F5344CB8AC3E}">
        <p14:creationId xmlns:p14="http://schemas.microsoft.com/office/powerpoint/2010/main" val="1552564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stilini düzenlemek için tıklayın</a:t>
            </a:r>
            <a:endParaRPr lang="en-US"/>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p:cNvSpPr>
            <a:spLocks noGrp="1"/>
          </p:cNvSpPr>
          <p:nvPr>
            <p:ph type="dt" sz="half" idx="10"/>
          </p:nvPr>
        </p:nvSpPr>
        <p:spPr/>
        <p:txBody>
          <a:bodyPr/>
          <a:lstStyle/>
          <a:p>
            <a:fld id="{25F94319-6B1A-43B7-9FBE-976095E6D591}" type="datetimeFigureOut">
              <a:rPr lang="en-US" smtClean="0"/>
              <a:t>12/5/2023</a:t>
            </a:fld>
            <a:endParaRPr lang="en-US"/>
          </a:p>
        </p:txBody>
      </p:sp>
      <p:sp>
        <p:nvSpPr>
          <p:cNvPr id="8" name="Altbilgi Yer Tutucusu 7"/>
          <p:cNvSpPr>
            <a:spLocks noGrp="1"/>
          </p:cNvSpPr>
          <p:nvPr>
            <p:ph type="ftr" sz="quarter" idx="11"/>
          </p:nvPr>
        </p:nvSpPr>
        <p:spPr/>
        <p:txBody>
          <a:bodyPr/>
          <a:lstStyle/>
          <a:p>
            <a:endParaRPr lang="en-US"/>
          </a:p>
        </p:txBody>
      </p:sp>
      <p:sp>
        <p:nvSpPr>
          <p:cNvPr id="9" name="Slayt Numarası Yer Tutucusu 8"/>
          <p:cNvSpPr>
            <a:spLocks noGrp="1"/>
          </p:cNvSpPr>
          <p:nvPr>
            <p:ph type="sldNum" sz="quarter" idx="12"/>
          </p:nvPr>
        </p:nvSpPr>
        <p:spPr/>
        <p:txBody>
          <a:bodyPr/>
          <a:lstStyle/>
          <a:p>
            <a:fld id="{CC190D20-23C1-4DBD-9190-7EEDE54F078D}" type="slidenum">
              <a:rPr lang="en-US" smtClean="0"/>
              <a:t>‹#›</a:t>
            </a:fld>
            <a:endParaRPr lang="en-US"/>
          </a:p>
        </p:txBody>
      </p:sp>
    </p:spTree>
    <p:extLst>
      <p:ext uri="{BB962C8B-B14F-4D97-AF65-F5344CB8AC3E}">
        <p14:creationId xmlns:p14="http://schemas.microsoft.com/office/powerpoint/2010/main" val="3194534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stilini düzenlemek için tıklayın</a:t>
            </a:r>
            <a:endParaRPr lang="en-US"/>
          </a:p>
        </p:txBody>
      </p:sp>
      <p:sp>
        <p:nvSpPr>
          <p:cNvPr id="3" name="Veri Yer Tutucusu 2"/>
          <p:cNvSpPr>
            <a:spLocks noGrp="1"/>
          </p:cNvSpPr>
          <p:nvPr>
            <p:ph type="dt" sz="half" idx="10"/>
          </p:nvPr>
        </p:nvSpPr>
        <p:spPr/>
        <p:txBody>
          <a:bodyPr/>
          <a:lstStyle/>
          <a:p>
            <a:fld id="{25F94319-6B1A-43B7-9FBE-976095E6D591}" type="datetimeFigureOut">
              <a:rPr lang="en-US" smtClean="0"/>
              <a:t>12/5/2023</a:t>
            </a:fld>
            <a:endParaRPr lang="en-US"/>
          </a:p>
        </p:txBody>
      </p:sp>
      <p:sp>
        <p:nvSpPr>
          <p:cNvPr id="4" name="Altbilgi Yer Tutucusu 3"/>
          <p:cNvSpPr>
            <a:spLocks noGrp="1"/>
          </p:cNvSpPr>
          <p:nvPr>
            <p:ph type="ftr" sz="quarter" idx="11"/>
          </p:nvPr>
        </p:nvSpPr>
        <p:spPr/>
        <p:txBody>
          <a:bodyPr/>
          <a:lstStyle/>
          <a:p>
            <a:endParaRPr lang="en-US"/>
          </a:p>
        </p:txBody>
      </p:sp>
      <p:sp>
        <p:nvSpPr>
          <p:cNvPr id="5" name="Slayt Numarası Yer Tutucusu 4"/>
          <p:cNvSpPr>
            <a:spLocks noGrp="1"/>
          </p:cNvSpPr>
          <p:nvPr>
            <p:ph type="sldNum" sz="quarter" idx="12"/>
          </p:nvPr>
        </p:nvSpPr>
        <p:spPr/>
        <p:txBody>
          <a:bodyPr/>
          <a:lstStyle/>
          <a:p>
            <a:fld id="{CC190D20-23C1-4DBD-9190-7EEDE54F078D}" type="slidenum">
              <a:rPr lang="en-US" smtClean="0"/>
              <a:t>‹#›</a:t>
            </a:fld>
            <a:endParaRPr lang="en-US"/>
          </a:p>
        </p:txBody>
      </p:sp>
    </p:spTree>
    <p:extLst>
      <p:ext uri="{BB962C8B-B14F-4D97-AF65-F5344CB8AC3E}">
        <p14:creationId xmlns:p14="http://schemas.microsoft.com/office/powerpoint/2010/main" val="3570207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25F94319-6B1A-43B7-9FBE-976095E6D591}" type="datetimeFigureOut">
              <a:rPr lang="en-US" smtClean="0"/>
              <a:t>12/5/2023</a:t>
            </a:fld>
            <a:endParaRPr lang="en-US"/>
          </a:p>
        </p:txBody>
      </p:sp>
      <p:sp>
        <p:nvSpPr>
          <p:cNvPr id="3" name="Altbilgi Yer Tutucusu 2"/>
          <p:cNvSpPr>
            <a:spLocks noGrp="1"/>
          </p:cNvSpPr>
          <p:nvPr>
            <p:ph type="ftr" sz="quarter" idx="11"/>
          </p:nvPr>
        </p:nvSpPr>
        <p:spPr/>
        <p:txBody>
          <a:bodyPr/>
          <a:lstStyle/>
          <a:p>
            <a:endParaRPr lang="en-US"/>
          </a:p>
        </p:txBody>
      </p:sp>
      <p:sp>
        <p:nvSpPr>
          <p:cNvPr id="4" name="Slayt Numarası Yer Tutucusu 3"/>
          <p:cNvSpPr>
            <a:spLocks noGrp="1"/>
          </p:cNvSpPr>
          <p:nvPr>
            <p:ph type="sldNum" sz="quarter" idx="12"/>
          </p:nvPr>
        </p:nvSpPr>
        <p:spPr/>
        <p:txBody>
          <a:bodyPr/>
          <a:lstStyle/>
          <a:p>
            <a:fld id="{CC190D20-23C1-4DBD-9190-7EEDE54F078D}" type="slidenum">
              <a:rPr lang="en-US" smtClean="0"/>
              <a:t>‹#›</a:t>
            </a:fld>
            <a:endParaRPr lang="en-US"/>
          </a:p>
        </p:txBody>
      </p:sp>
    </p:spTree>
    <p:extLst>
      <p:ext uri="{BB962C8B-B14F-4D97-AF65-F5344CB8AC3E}">
        <p14:creationId xmlns:p14="http://schemas.microsoft.com/office/powerpoint/2010/main" val="2746943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a:t>Asıl başlık stilini düzenlemek için tıklayın</a:t>
            </a:r>
            <a:endParaRPr lang="en-US"/>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Veri Yer Tutucusu 4"/>
          <p:cNvSpPr>
            <a:spLocks noGrp="1"/>
          </p:cNvSpPr>
          <p:nvPr>
            <p:ph type="dt" sz="half" idx="10"/>
          </p:nvPr>
        </p:nvSpPr>
        <p:spPr/>
        <p:txBody>
          <a:bodyPr/>
          <a:lstStyle/>
          <a:p>
            <a:fld id="{25F94319-6B1A-43B7-9FBE-976095E6D591}" type="datetimeFigureOut">
              <a:rPr lang="en-US" smtClean="0"/>
              <a:t>12/5/2023</a:t>
            </a:fld>
            <a:endParaRPr lang="en-US"/>
          </a:p>
        </p:txBody>
      </p:sp>
      <p:sp>
        <p:nvSpPr>
          <p:cNvPr id="6" name="Altbilgi Yer Tutucusu 5"/>
          <p:cNvSpPr>
            <a:spLocks noGrp="1"/>
          </p:cNvSpPr>
          <p:nvPr>
            <p:ph type="ftr" sz="quarter" idx="11"/>
          </p:nvPr>
        </p:nvSpPr>
        <p:spPr/>
        <p:txBody>
          <a:bodyPr/>
          <a:lstStyle/>
          <a:p>
            <a:endParaRPr lang="en-US"/>
          </a:p>
        </p:txBody>
      </p:sp>
      <p:sp>
        <p:nvSpPr>
          <p:cNvPr id="7" name="Slayt Numarası Yer Tutucusu 6"/>
          <p:cNvSpPr>
            <a:spLocks noGrp="1"/>
          </p:cNvSpPr>
          <p:nvPr>
            <p:ph type="sldNum" sz="quarter" idx="12"/>
          </p:nvPr>
        </p:nvSpPr>
        <p:spPr/>
        <p:txBody>
          <a:bodyPr/>
          <a:lstStyle/>
          <a:p>
            <a:fld id="{CC190D20-23C1-4DBD-9190-7EEDE54F078D}" type="slidenum">
              <a:rPr lang="en-US" smtClean="0"/>
              <a:t>‹#›</a:t>
            </a:fld>
            <a:endParaRPr lang="en-US"/>
          </a:p>
        </p:txBody>
      </p:sp>
    </p:spTree>
    <p:extLst>
      <p:ext uri="{BB962C8B-B14F-4D97-AF65-F5344CB8AC3E}">
        <p14:creationId xmlns:p14="http://schemas.microsoft.com/office/powerpoint/2010/main" val="824284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stilini düzenlemek için tıklayın</a:t>
            </a:r>
            <a:endParaRPr lang="en-US"/>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Veri Yer Tutucusu 4"/>
          <p:cNvSpPr>
            <a:spLocks noGrp="1"/>
          </p:cNvSpPr>
          <p:nvPr>
            <p:ph type="dt" sz="half" idx="10"/>
          </p:nvPr>
        </p:nvSpPr>
        <p:spPr/>
        <p:txBody>
          <a:bodyPr/>
          <a:lstStyle/>
          <a:p>
            <a:fld id="{25F94319-6B1A-43B7-9FBE-976095E6D591}" type="datetimeFigureOut">
              <a:rPr lang="en-US" smtClean="0"/>
              <a:t>12/5/2023</a:t>
            </a:fld>
            <a:endParaRPr lang="en-US"/>
          </a:p>
        </p:txBody>
      </p:sp>
      <p:sp>
        <p:nvSpPr>
          <p:cNvPr id="6" name="Altbilgi Yer Tutucusu 5"/>
          <p:cNvSpPr>
            <a:spLocks noGrp="1"/>
          </p:cNvSpPr>
          <p:nvPr>
            <p:ph type="ftr" sz="quarter" idx="11"/>
          </p:nvPr>
        </p:nvSpPr>
        <p:spPr/>
        <p:txBody>
          <a:bodyPr/>
          <a:lstStyle/>
          <a:p>
            <a:endParaRPr lang="en-US"/>
          </a:p>
        </p:txBody>
      </p:sp>
      <p:sp>
        <p:nvSpPr>
          <p:cNvPr id="7" name="Slayt Numarası Yer Tutucusu 6"/>
          <p:cNvSpPr>
            <a:spLocks noGrp="1"/>
          </p:cNvSpPr>
          <p:nvPr>
            <p:ph type="sldNum" sz="quarter" idx="12"/>
          </p:nvPr>
        </p:nvSpPr>
        <p:spPr/>
        <p:txBody>
          <a:bodyPr/>
          <a:lstStyle/>
          <a:p>
            <a:fld id="{CC190D20-23C1-4DBD-9190-7EEDE54F078D}" type="slidenum">
              <a:rPr lang="en-US" smtClean="0"/>
              <a:t>‹#›</a:t>
            </a:fld>
            <a:endParaRPr lang="en-US"/>
          </a:p>
        </p:txBody>
      </p:sp>
    </p:spTree>
    <p:extLst>
      <p:ext uri="{BB962C8B-B14F-4D97-AF65-F5344CB8AC3E}">
        <p14:creationId xmlns:p14="http://schemas.microsoft.com/office/powerpoint/2010/main" val="1965193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endParaRPr lang="en-US"/>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F94319-6B1A-43B7-9FBE-976095E6D591}" type="datetimeFigureOut">
              <a:rPr lang="en-US" smtClean="0"/>
              <a:t>12/5/2023</a:t>
            </a:fld>
            <a:endParaRPr lang="en-US"/>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190D20-23C1-4DBD-9190-7EEDE54F078D}" type="slidenum">
              <a:rPr lang="en-US" smtClean="0"/>
              <a:t>‹#›</a:t>
            </a:fld>
            <a:endParaRPr lang="en-US"/>
          </a:p>
        </p:txBody>
      </p:sp>
    </p:spTree>
    <p:extLst>
      <p:ext uri="{BB962C8B-B14F-4D97-AF65-F5344CB8AC3E}">
        <p14:creationId xmlns:p14="http://schemas.microsoft.com/office/powerpoint/2010/main" val="41070493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hyperlink" Target="https://www.linkedin.com/company/duyarpompa/?originalSubdomain=tr" TargetMode="External"/><Relationship Id="rId13" Type="http://schemas.openxmlformats.org/officeDocument/2006/relationships/image" Target="../media/image18.jpeg"/><Relationship Id="rId3" Type="http://schemas.openxmlformats.org/officeDocument/2006/relationships/image" Target="../media/image2.jpeg"/><Relationship Id="rId7" Type="http://schemas.openxmlformats.org/officeDocument/2006/relationships/image" Target="../media/image4.png"/><Relationship Id="rId12"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instagram.com/duyarpompa/" TargetMode="External"/><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hyperlink" Target="https://www.youtube.com/channel/UC2_oH2iP9oThn2JYO3nFqUg/featured" TargetMode="External"/><Relationship Id="rId4" Type="http://schemas.openxmlformats.org/officeDocument/2006/relationships/hyperlink" Target="https://twitter.com/duyarpompa" TargetMode="Externa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20.jpe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20.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2.xml"/><Relationship Id="rId16" Type="http://schemas.openxmlformats.org/officeDocument/2006/relationships/image" Target="../media/image10.webp"/><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5" Type="http://schemas.openxmlformats.org/officeDocument/2006/relationships/image" Target="../media/image9.jpeg"/><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8.jp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hyperlink" Target="https://www.linkedin.com/company/duyarpompa/?originalSubdomain=tr" TargetMode="External"/><Relationship Id="rId13" Type="http://schemas.openxmlformats.org/officeDocument/2006/relationships/image" Target="../media/image24.png"/><Relationship Id="rId3" Type="http://schemas.openxmlformats.org/officeDocument/2006/relationships/image" Target="../media/image2.jpeg"/><Relationship Id="rId7" Type="http://schemas.openxmlformats.org/officeDocument/2006/relationships/image" Target="../media/image4.png"/><Relationship Id="rId12"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www.instagram.com/duyarpompa/" TargetMode="External"/><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hyperlink" Target="https://www.youtube.com/channel/UC2_oH2iP9oThn2JYO3nFqUg/featured" TargetMode="External"/><Relationship Id="rId4" Type="http://schemas.openxmlformats.org/officeDocument/2006/relationships/hyperlink" Target="https://twitter.com/duyarpompa" TargetMode="External"/><Relationship Id="rId9"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26.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27.png"/></Relationships>
</file>

<file path=ppt/slides/_rels/slide33.xml.rels><?xml version="1.0" encoding="UTF-8" standalone="yes"?>
<Relationships xmlns="http://schemas.openxmlformats.org/package/2006/relationships"><Relationship Id="rId8" Type="http://schemas.openxmlformats.org/officeDocument/2006/relationships/hyperlink" Target="https://www.linkedin.com/company/duyarpompa/?originalSubdomain=tr" TargetMode="External"/><Relationship Id="rId13" Type="http://schemas.openxmlformats.org/officeDocument/2006/relationships/image" Target="../media/image27.png"/><Relationship Id="rId3" Type="http://schemas.openxmlformats.org/officeDocument/2006/relationships/image" Target="../media/image2.jpeg"/><Relationship Id="rId7" Type="http://schemas.openxmlformats.org/officeDocument/2006/relationships/image" Target="../media/image4.png"/><Relationship Id="rId12"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s://www.instagram.com/duyarpompa/" TargetMode="External"/><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hyperlink" Target="https://www.youtube.com/channel/UC2_oH2iP9oThn2JYO3nFqUg/featured" TargetMode="External"/><Relationship Id="rId4" Type="http://schemas.openxmlformats.org/officeDocument/2006/relationships/hyperlink" Target="https://twitter.com/duyarpompa" TargetMode="External"/><Relationship Id="rId9" Type="http://schemas.openxmlformats.org/officeDocument/2006/relationships/image" Target="../media/image5.png"/></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18" Type="http://schemas.openxmlformats.org/officeDocument/2006/relationships/image" Target="../media/image32.png"/><Relationship Id="rId3" Type="http://schemas.openxmlformats.org/officeDocument/2006/relationships/image" Target="../media/image2.jpeg"/><Relationship Id="rId21" Type="http://schemas.openxmlformats.org/officeDocument/2006/relationships/image" Target="../media/image35.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notesSlide" Target="../notesSlides/notesSlide33.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24" Type="http://schemas.openxmlformats.org/officeDocument/2006/relationships/image" Target="../media/image38.png"/><Relationship Id="rId5" Type="http://schemas.openxmlformats.org/officeDocument/2006/relationships/hyperlink" Target="https://twitter.com/duyarpompa" TargetMode="External"/><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5.png"/><Relationship Id="rId19" Type="http://schemas.openxmlformats.org/officeDocument/2006/relationships/image" Target="../media/image33.jpe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28.png"/><Relationship Id="rId22" Type="http://schemas.openxmlformats.org/officeDocument/2006/relationships/image" Target="../media/image36.pn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18" Type="http://schemas.openxmlformats.org/officeDocument/2006/relationships/image" Target="../media/image44.png"/><Relationship Id="rId3" Type="http://schemas.openxmlformats.org/officeDocument/2006/relationships/image" Target="../media/image2.jpeg"/><Relationship Id="rId21" Type="http://schemas.openxmlformats.org/officeDocument/2006/relationships/image" Target="../media/image47.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notesSlide" Target="../notesSlides/notesSlide34.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24" Type="http://schemas.openxmlformats.org/officeDocument/2006/relationships/image" Target="../media/image50.png"/><Relationship Id="rId5" Type="http://schemas.openxmlformats.org/officeDocument/2006/relationships/hyperlink" Target="https://twitter.com/duyarpompa" TargetMode="External"/><Relationship Id="rId15" Type="http://schemas.openxmlformats.org/officeDocument/2006/relationships/image" Target="../media/image41.jpg"/><Relationship Id="rId23" Type="http://schemas.openxmlformats.org/officeDocument/2006/relationships/image" Target="../media/image49.png"/><Relationship Id="rId10" Type="http://schemas.openxmlformats.org/officeDocument/2006/relationships/image" Target="../media/image5.png"/><Relationship Id="rId19" Type="http://schemas.openxmlformats.org/officeDocument/2006/relationships/image" Target="../media/image4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40.png"/><Relationship Id="rId22" Type="http://schemas.openxmlformats.org/officeDocument/2006/relationships/image" Target="../media/image48.jpe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18" Type="http://schemas.openxmlformats.org/officeDocument/2006/relationships/image" Target="../media/image54.pn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17" Type="http://schemas.openxmlformats.org/officeDocument/2006/relationships/image" Target="../media/image53.svg"/><Relationship Id="rId2" Type="http://schemas.openxmlformats.org/officeDocument/2006/relationships/notesSlide" Target="../notesSlides/notesSlide35.xml"/><Relationship Id="rId16"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5" Type="http://schemas.openxmlformats.org/officeDocument/2006/relationships/hyperlink" Target="https://bit.ly/3resB7R"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hyperlink" Target="https://bit.ly/3E1rJLp"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www.instagram.com/duyarpompa/" TargetMode="External"/><Relationship Id="rId13"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3.png"/><Relationship Id="rId12" Type="http://schemas.openxmlformats.org/officeDocument/2006/relationships/hyperlink" Target="https://www.youtube.com/channel/UC2_oH2iP9oThn2JYO3nFqUg/featured" TargetMode="External"/><Relationship Id="rId2" Type="http://schemas.openxmlformats.org/officeDocument/2006/relationships/notesSlide" Target="../notesSlides/notesSlide4.xml"/><Relationship Id="rId16" Type="http://schemas.openxmlformats.org/officeDocument/2006/relationships/image" Target="../media/image12.emf"/><Relationship Id="rId1" Type="http://schemas.openxmlformats.org/officeDocument/2006/relationships/slideLayout" Target="../slideLayouts/slideLayout1.xml"/><Relationship Id="rId6" Type="http://schemas.openxmlformats.org/officeDocument/2006/relationships/hyperlink" Target="https://twitter.com/duyarpompa" TargetMode="External"/><Relationship Id="rId11" Type="http://schemas.openxmlformats.org/officeDocument/2006/relationships/image" Target="../media/image5.png"/><Relationship Id="rId5" Type="http://schemas.openxmlformats.org/officeDocument/2006/relationships/hyperlink" Target="http://www.duyarpompa.com/" TargetMode="External"/><Relationship Id="rId15" Type="http://schemas.openxmlformats.org/officeDocument/2006/relationships/image" Target="../media/image11.png"/><Relationship Id="rId10" Type="http://schemas.openxmlformats.org/officeDocument/2006/relationships/hyperlink" Target="https://www.linkedin.com/company/duyarpompa/?originalSubdomain=tr" TargetMode="External"/><Relationship Id="rId4" Type="http://schemas.openxmlformats.org/officeDocument/2006/relationships/image" Target="../media/image2.jpeg"/><Relationship Id="rId9" Type="http://schemas.openxmlformats.org/officeDocument/2006/relationships/image" Target="../media/image4.png"/><Relationship Id="rId14" Type="http://schemas.openxmlformats.org/officeDocument/2006/relationships/image" Target="../media/image7.jp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jpg"/><Relationship Id="rId3" Type="http://schemas.openxmlformats.org/officeDocument/2006/relationships/image" Target="../media/image14.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5.jpe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7.jp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5.jpeg"/><Relationship Id="rId3" Type="http://schemas.openxmlformats.org/officeDocument/2006/relationships/image" Target="../media/image2.jpeg"/><Relationship Id="rId7" Type="http://schemas.openxmlformats.org/officeDocument/2006/relationships/hyperlink" Target="https://www.instagram.com/duyarpompa/" TargetMode="External"/><Relationship Id="rId12"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hyperlink" Target="https://www.youtube.com/channel/UC2_oH2iP9oThn2JYO3nFqUg/featured" TargetMode="External"/><Relationship Id="rId5" Type="http://schemas.openxmlformats.org/officeDocument/2006/relationships/hyperlink" Target="https://twitter.com/duyarpompa" TargetMode="External"/><Relationship Id="rId10" Type="http://schemas.openxmlformats.org/officeDocument/2006/relationships/image" Target="../media/image5.png"/><Relationship Id="rId4" Type="http://schemas.openxmlformats.org/officeDocument/2006/relationships/hyperlink" Target="http://www.duyarpompa.com/" TargetMode="External"/><Relationship Id="rId9" Type="http://schemas.openxmlformats.org/officeDocument/2006/relationships/hyperlink" Target="https://www.linkedin.com/company/duyarpompa/?originalSubdomain=tr" TargetMode="External"/><Relationship Id="rId1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7F4FA564-8790-E903-D6F8-D15DA3E008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Metin kutusu 2">
            <a:extLst>
              <a:ext uri="{FF2B5EF4-FFF2-40B4-BE49-F238E27FC236}">
                <a16:creationId xmlns:a16="http://schemas.microsoft.com/office/drawing/2014/main" id="{4FA10C99-AE02-4FD7-B54E-04BE7FC195B5}"/>
              </a:ext>
            </a:extLst>
          </p:cNvPr>
          <p:cNvSpPr txBox="1"/>
          <p:nvPr/>
        </p:nvSpPr>
        <p:spPr>
          <a:xfrm>
            <a:off x="4860032" y="2564904"/>
            <a:ext cx="4594493" cy="1169551"/>
          </a:xfrm>
          <a:prstGeom prst="rect">
            <a:avLst/>
          </a:prstGeom>
          <a:noFill/>
        </p:spPr>
        <p:txBody>
          <a:bodyPr wrap="square" rtlCol="0">
            <a:spAutoFit/>
          </a:bodyPr>
          <a:lstStyle/>
          <a:p>
            <a:r>
              <a:rPr lang="tr-TR" sz="1400" b="1" dirty="0">
                <a:solidFill>
                  <a:schemeClr val="bg1"/>
                </a:solidFill>
                <a:latin typeface="Montserrat Black" panose="00000A00000000000000" pitchFamily="50" charset="0"/>
              </a:rPr>
              <a:t>DUYAR POMPA VE HİDROFOR SİSTEMLERİ</a:t>
            </a:r>
            <a:br>
              <a:rPr lang="tr-TR" sz="1400" b="1" dirty="0">
                <a:solidFill>
                  <a:schemeClr val="bg1"/>
                </a:solidFill>
                <a:latin typeface="Montserrat Black" panose="00000A00000000000000" pitchFamily="50" charset="0"/>
              </a:rPr>
            </a:br>
            <a:br>
              <a:rPr lang="tr-TR" sz="1400" dirty="0">
                <a:solidFill>
                  <a:schemeClr val="bg1"/>
                </a:solidFill>
                <a:latin typeface="Montserrat Black" panose="00000A00000000000000" pitchFamily="50" charset="0"/>
              </a:rPr>
            </a:br>
            <a:r>
              <a:rPr lang="tr-TR" sz="1400" dirty="0">
                <a:solidFill>
                  <a:schemeClr val="bg1"/>
                </a:solidFill>
                <a:latin typeface="Montserrat Bold"/>
              </a:rPr>
              <a:t>TANITIM SUNUMU</a:t>
            </a:r>
          </a:p>
          <a:p>
            <a:endParaRPr lang="tr-TR" sz="1400" b="1" dirty="0">
              <a:solidFill>
                <a:schemeClr val="bg1"/>
              </a:solidFill>
              <a:latin typeface="Montserrat Black" panose="00000A00000000000000" pitchFamily="50" charset="0"/>
            </a:endParaRPr>
          </a:p>
          <a:p>
            <a:r>
              <a:rPr lang="tr-TR" sz="1400" dirty="0">
                <a:solidFill>
                  <a:schemeClr val="bg1"/>
                </a:solidFill>
                <a:latin typeface="Montserrat ExtraLight" panose="00000300000000000000" pitchFamily="50" charset="-94"/>
              </a:rPr>
              <a:t>2023</a:t>
            </a:r>
            <a:endParaRPr lang="en-US" sz="1400" dirty="0">
              <a:solidFill>
                <a:schemeClr val="bg1"/>
              </a:solidFill>
              <a:latin typeface="Montserrat ExtraLight" panose="00000300000000000000" pitchFamily="50" charset="-94"/>
            </a:endParaRPr>
          </a:p>
        </p:txBody>
      </p:sp>
    </p:spTree>
    <p:extLst>
      <p:ext uri="{BB962C8B-B14F-4D97-AF65-F5344CB8AC3E}">
        <p14:creationId xmlns:p14="http://schemas.microsoft.com/office/powerpoint/2010/main" val="487016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CAA42C0-48D1-5E22-7531-785234C273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2555776" y="1176326"/>
            <a:ext cx="5688632" cy="323165"/>
          </a:xfrm>
          <a:prstGeom prst="rect">
            <a:avLst/>
          </a:prstGeom>
          <a:noFill/>
        </p:spPr>
        <p:txBody>
          <a:bodyPr wrap="square" rtlCol="0">
            <a:spAutoFit/>
          </a:bodyPr>
          <a:lstStyle/>
          <a:p>
            <a:r>
              <a:rPr lang="tr-TR" sz="1500" b="1" dirty="0">
                <a:solidFill>
                  <a:srgbClr val="C72031"/>
                </a:solidFill>
                <a:latin typeface="Montserrat Bold"/>
              </a:rPr>
              <a:t>DNP SERİSİ UÇTAN EMİŞLİ POMPA SETİ</a:t>
            </a:r>
            <a:endParaRPr lang="en-US" sz="1500" dirty="0">
              <a:solidFill>
                <a:srgbClr val="C72031"/>
              </a:solidFill>
              <a:latin typeface="Montserrat Bold"/>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sp>
        <p:nvSpPr>
          <p:cNvPr id="12" name="Metin kutusu 11">
            <a:extLst>
              <a:ext uri="{FF2B5EF4-FFF2-40B4-BE49-F238E27FC236}">
                <a16:creationId xmlns:a16="http://schemas.microsoft.com/office/drawing/2014/main" id="{C6EB6E04-AB07-4365-913B-ED9BDDF5229C}"/>
              </a:ext>
            </a:extLst>
          </p:cNvPr>
          <p:cNvSpPr txBox="1"/>
          <p:nvPr/>
        </p:nvSpPr>
        <p:spPr>
          <a:xfrm>
            <a:off x="214824" y="225515"/>
            <a:ext cx="4681904" cy="323165"/>
          </a:xfrm>
          <a:prstGeom prst="rect">
            <a:avLst/>
          </a:prstGeom>
          <a:noFill/>
        </p:spPr>
        <p:txBody>
          <a:bodyPr wrap="square">
            <a:spAutoFit/>
          </a:bodyPr>
          <a:lstStyle/>
          <a:p>
            <a:r>
              <a:rPr lang="tr-TR" sz="1500" b="1" dirty="0">
                <a:solidFill>
                  <a:schemeClr val="bg1"/>
                </a:solidFill>
                <a:latin typeface="Montserrat Black" panose="00000A00000000000000" pitchFamily="50" charset="0"/>
              </a:rPr>
              <a:t>YANGIN SİSTEMLERİ</a:t>
            </a:r>
            <a:endParaRPr lang="en-US" sz="1500" dirty="0">
              <a:solidFill>
                <a:schemeClr val="bg1"/>
              </a:solidFill>
              <a:latin typeface="Montserrat Black" panose="00000A00000000000000" pitchFamily="50" charset="0"/>
            </a:endParaRPr>
          </a:p>
        </p:txBody>
      </p:sp>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pic>
        <p:nvPicPr>
          <p:cNvPr id="6" name="Resim 5">
            <a:extLst>
              <a:ext uri="{FF2B5EF4-FFF2-40B4-BE49-F238E27FC236}">
                <a16:creationId xmlns:a16="http://schemas.microsoft.com/office/drawing/2014/main" id="{C7BEF7EE-0D9F-5756-F82F-9C966958F88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75887" y="1525008"/>
            <a:ext cx="6114347" cy="407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Metin kutusu 3">
            <a:extLst>
              <a:ext uri="{FF2B5EF4-FFF2-40B4-BE49-F238E27FC236}">
                <a16:creationId xmlns:a16="http://schemas.microsoft.com/office/drawing/2014/main" id="{55CBBF3B-844A-6AF6-6C5A-DB1125B2DA22}"/>
              </a:ext>
            </a:extLst>
          </p:cNvPr>
          <p:cNvSpPr txBox="1"/>
          <p:nvPr/>
        </p:nvSpPr>
        <p:spPr>
          <a:xfrm>
            <a:off x="611560" y="2678635"/>
            <a:ext cx="3888432" cy="1448730"/>
          </a:xfrm>
          <a:prstGeom prst="rect">
            <a:avLst/>
          </a:prstGeom>
          <a:noFill/>
        </p:spPr>
        <p:txBody>
          <a:bodyPr wrap="square" rtlCol="0">
            <a:spAutoFit/>
          </a:bodyPr>
          <a:lstStyle/>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DNP </a:t>
            </a:r>
            <a:r>
              <a:rPr lang="tr-TR" sz="1200" dirty="0">
                <a:latin typeface="Montserrat Light" panose="00000400000000000000" pitchFamily="50" charset="-94"/>
                <a:ea typeface="Calibri" panose="020F0502020204030204" pitchFamily="34" charset="0"/>
                <a:cs typeface="Times New Roman" panose="02020603050405020304" pitchFamily="18" charset="0"/>
              </a:rPr>
              <a:t>serisi uçtan emişli norm santrifüj, t</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ek kademeli kapalı çarklı pompalardır.</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340 m</a:t>
            </a:r>
            <a:r>
              <a:rPr lang="tr-TR" sz="1200" baseline="30000" dirty="0">
                <a:effectLst/>
                <a:latin typeface="Montserrat Light" panose="00000400000000000000" pitchFamily="50" charset="-94"/>
                <a:ea typeface="Calibri" panose="020F0502020204030204" pitchFamily="34" charset="0"/>
                <a:cs typeface="Times New Roman" panose="02020603050405020304" pitchFamily="18" charset="0"/>
              </a:rPr>
              <a:t>3</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/h debi ve </a:t>
            </a:r>
            <a:r>
              <a:rPr lang="tr-TR" sz="1200" dirty="0">
                <a:latin typeface="Montserrat Light" panose="00000400000000000000" pitchFamily="50" charset="-94"/>
                <a:ea typeface="Calibri" panose="020F0502020204030204" pitchFamily="34" charset="0"/>
                <a:cs typeface="Times New Roman" panose="02020603050405020304" pitchFamily="18" charset="0"/>
              </a:rPr>
              <a:t>140</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a:t>
            </a:r>
            <a:r>
              <a:rPr lang="tr-TR" sz="1200" dirty="0" err="1">
                <a:effectLst/>
                <a:latin typeface="Montserrat Light" panose="00000400000000000000" pitchFamily="50" charset="-94"/>
                <a:ea typeface="Calibri" panose="020F0502020204030204" pitchFamily="34" charset="0"/>
                <a:cs typeface="Times New Roman" panose="02020603050405020304" pitchFamily="18" charset="0"/>
              </a:rPr>
              <a:t>mSS</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basınca erişebilmektedirler.</a:t>
            </a:r>
          </a:p>
        </p:txBody>
      </p:sp>
    </p:spTree>
    <p:extLst>
      <p:ext uri="{BB962C8B-B14F-4D97-AF65-F5344CB8AC3E}">
        <p14:creationId xmlns:p14="http://schemas.microsoft.com/office/powerpoint/2010/main" val="200890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5000"/>
                            </p:stCondLst>
                            <p:childTnLst>
                              <p:par>
                                <p:cTn id="17" presetID="17" presetClass="entr" presetSubtype="10" fill="hold"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par>
                          <p:cTn id="21" fill="hold">
                            <p:stCondLst>
                              <p:cond delay="5500"/>
                            </p:stCondLst>
                            <p:childTnLst>
                              <p:par>
                                <p:cTn id="22" presetID="6" presetClass="entr" presetSubtype="16" fill="hold"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circle(in)">
                                      <p:cBhvr>
                                        <p:cTn id="24"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a:extLst>
              <a:ext uri="{FF2B5EF4-FFF2-40B4-BE49-F238E27FC236}">
                <a16:creationId xmlns:a16="http://schemas.microsoft.com/office/drawing/2014/main" id="{32D3DBE5-855D-3B9A-653D-2384037D91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2555776" y="1095178"/>
            <a:ext cx="5688632" cy="323165"/>
          </a:xfrm>
          <a:prstGeom prst="rect">
            <a:avLst/>
          </a:prstGeom>
          <a:noFill/>
        </p:spPr>
        <p:txBody>
          <a:bodyPr wrap="square" rtlCol="0">
            <a:spAutoFit/>
          </a:bodyPr>
          <a:lstStyle/>
          <a:p>
            <a:r>
              <a:rPr lang="tr-TR" sz="1500" b="1" dirty="0">
                <a:solidFill>
                  <a:srgbClr val="C72031"/>
                </a:solidFill>
                <a:latin typeface="Montserrat Bold"/>
              </a:rPr>
              <a:t>DNP SERİSİ UÇTAN EMİŞLİ POMPA SETİ</a:t>
            </a:r>
            <a:endParaRPr lang="en-US" sz="1500" dirty="0">
              <a:solidFill>
                <a:srgbClr val="C72031"/>
              </a:solidFill>
              <a:latin typeface="Montserrat Bold"/>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sp>
        <p:nvSpPr>
          <p:cNvPr id="12" name="Metin kutusu 11">
            <a:extLst>
              <a:ext uri="{FF2B5EF4-FFF2-40B4-BE49-F238E27FC236}">
                <a16:creationId xmlns:a16="http://schemas.microsoft.com/office/drawing/2014/main" id="{C6EB6E04-AB07-4365-913B-ED9BDDF5229C}"/>
              </a:ext>
            </a:extLst>
          </p:cNvPr>
          <p:cNvSpPr txBox="1"/>
          <p:nvPr/>
        </p:nvSpPr>
        <p:spPr>
          <a:xfrm>
            <a:off x="214824" y="197611"/>
            <a:ext cx="4681904" cy="323165"/>
          </a:xfrm>
          <a:prstGeom prst="rect">
            <a:avLst/>
          </a:prstGeom>
          <a:noFill/>
        </p:spPr>
        <p:txBody>
          <a:bodyPr wrap="square">
            <a:spAutoFit/>
          </a:bodyPr>
          <a:lstStyle/>
          <a:p>
            <a:r>
              <a:rPr lang="tr-TR" sz="1500" b="1" dirty="0">
                <a:solidFill>
                  <a:schemeClr val="bg1"/>
                </a:solidFill>
                <a:latin typeface="Montserrat Black" panose="00000A00000000000000" pitchFamily="50" charset="0"/>
              </a:rPr>
              <a:t>YANGIN SİSTEMLERİ</a:t>
            </a:r>
            <a:endParaRPr lang="en-US" sz="1500" dirty="0">
              <a:solidFill>
                <a:schemeClr val="bg1"/>
              </a:solidFill>
              <a:latin typeface="Montserrat Black" panose="00000A00000000000000" pitchFamily="50" charset="0"/>
            </a:endParaRPr>
          </a:p>
        </p:txBody>
      </p:sp>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pic>
        <p:nvPicPr>
          <p:cNvPr id="6" name="Resim 5">
            <a:extLst>
              <a:ext uri="{FF2B5EF4-FFF2-40B4-BE49-F238E27FC236}">
                <a16:creationId xmlns:a16="http://schemas.microsoft.com/office/drawing/2014/main" id="{C7BEF7EE-0D9F-5756-F82F-9C966958F88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47079" y="1525008"/>
            <a:ext cx="6114347" cy="407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Metin kutusu 3">
            <a:extLst>
              <a:ext uri="{FF2B5EF4-FFF2-40B4-BE49-F238E27FC236}">
                <a16:creationId xmlns:a16="http://schemas.microsoft.com/office/drawing/2014/main" id="{55CBBF3B-844A-6AF6-6C5A-DB1125B2DA22}"/>
              </a:ext>
            </a:extLst>
          </p:cNvPr>
          <p:cNvSpPr txBox="1"/>
          <p:nvPr/>
        </p:nvSpPr>
        <p:spPr>
          <a:xfrm>
            <a:off x="611560" y="1945786"/>
            <a:ext cx="3888432" cy="3613425"/>
          </a:xfrm>
          <a:prstGeom prst="rect">
            <a:avLst/>
          </a:prstGeom>
          <a:noFill/>
        </p:spPr>
        <p:txBody>
          <a:bodyPr wrap="square" rtlCol="0">
            <a:spAutoFit/>
          </a:bodyPr>
          <a:lstStyle/>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Kullanım</a:t>
            </a:r>
            <a:r>
              <a:rPr lang="tr-TR" sz="1400" b="1" dirty="0">
                <a:effectLst/>
                <a:latin typeface="Montserrat Bold"/>
                <a:ea typeface="Calibri" panose="020F0502020204030204" pitchFamily="34" charset="0"/>
                <a:cs typeface="Times New Roman" panose="02020603050405020304" pitchFamily="18" charset="0"/>
              </a:rPr>
              <a:t> </a:t>
            </a:r>
            <a:r>
              <a:rPr lang="tr-TR" sz="1400" dirty="0">
                <a:effectLst/>
                <a:latin typeface="Montserrat Bold"/>
                <a:ea typeface="Calibri" panose="020F0502020204030204" pitchFamily="34" charset="0"/>
                <a:cs typeface="Times New Roman" panose="02020603050405020304" pitchFamily="18" charset="0"/>
              </a:rPr>
              <a:t>Alanları</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Sulama </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Drenaj işlemleri</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Isıtma ve soğutma sektörü</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Petrokimya ve endüstriyel sıvı tedariği</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Yangın sistemleri</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Bina sistemleri</a:t>
            </a:r>
          </a:p>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Özellikleri</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Düşük maliyet</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Kompakt monoblok yapı</a:t>
            </a:r>
          </a:p>
          <a:p>
            <a:pPr lvl="0">
              <a:lnSpc>
                <a:spcPct val="150000"/>
              </a:lnSpc>
            </a:pP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2342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1"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p:stCondLst>
                              <p:cond delay="30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3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4500"/>
                            </p:stCondLst>
                            <p:childTnLst>
                              <p:par>
                                <p:cTn id="17" presetID="16" presetClass="entr" presetSubtype="21" fill="hold"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par>
                          <p:cTn id="20" fill="hold">
                            <p:stCondLst>
                              <p:cond delay="5000"/>
                            </p:stCondLst>
                            <p:childTnLst>
                              <p:par>
                                <p:cTn id="21" presetID="15" presetClass="entr" presetSubtype="0" fill="hold" nodeType="after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p:cTn id="2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
                                            <p:txEl>
                                              <p:pRg st="1" end="1"/>
                                            </p:txEl>
                                          </p:spTgt>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p:cTn id="2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4">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
                                            <p:txEl>
                                              <p:pRg st="2" end="2"/>
                                            </p:txEl>
                                          </p:spTgt>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nodeType="with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p:cTn id="35"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4">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4">
                                            <p:txEl>
                                              <p:pRg st="3" end="3"/>
                                            </p:txEl>
                                          </p:spTgt>
                                        </p:tgtEl>
                                        <p:attrNameLst>
                                          <p:attrName>ppt_y</p:attrName>
                                        </p:attrNameLst>
                                      </p:cBhvr>
                                      <p:tavLst>
                                        <p:tav tm="0" fmla="#ppt_y+(sin(-2*pi*(1-$))*-#ppt_x+cos(-2*pi*(1-$))*(1-#ppt_y))*(1-$)">
                                          <p:val>
                                            <p:fltVal val="0"/>
                                          </p:val>
                                        </p:tav>
                                        <p:tav tm="100000">
                                          <p:val>
                                            <p:fltVal val="1"/>
                                          </p:val>
                                        </p:tav>
                                      </p:tavLst>
                                    </p:anim>
                                  </p:childTnLst>
                                </p:cTn>
                              </p:par>
                              <p:par>
                                <p:cTn id="39" presetID="15" presetClass="entr" presetSubtype="0" fill="hold" nodeType="with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p:cTn id="41"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2"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43" dur="1000" fill="hold"/>
                                        <p:tgtEl>
                                          <p:spTgt spid="4">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4">
                                            <p:txEl>
                                              <p:pRg st="4" end="4"/>
                                            </p:txEl>
                                          </p:spTgt>
                                        </p:tgtEl>
                                        <p:attrNameLst>
                                          <p:attrName>ppt_y</p:attrName>
                                        </p:attrNameLst>
                                      </p:cBhvr>
                                      <p:tavLst>
                                        <p:tav tm="0" fmla="#ppt_y+(sin(-2*pi*(1-$))*-#ppt_x+cos(-2*pi*(1-$))*(1-#ppt_y))*(1-$)">
                                          <p:val>
                                            <p:fltVal val="0"/>
                                          </p:val>
                                        </p:tav>
                                        <p:tav tm="100000">
                                          <p:val>
                                            <p:fltVal val="1"/>
                                          </p:val>
                                        </p:tav>
                                      </p:tavLst>
                                    </p:anim>
                                  </p:childTnLst>
                                </p:cTn>
                              </p:par>
                              <p:par>
                                <p:cTn id="45" presetID="15" presetClass="entr" presetSubtype="0" fill="hold" nodeType="with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p:cTn id="47"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4">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
                                            <p:txEl>
                                              <p:pRg st="5" end="5"/>
                                            </p:txEl>
                                          </p:spTgt>
                                        </p:tgtEl>
                                        <p:attrNameLst>
                                          <p:attrName>ppt_y</p:attrName>
                                        </p:attrNameLst>
                                      </p:cBhvr>
                                      <p:tavLst>
                                        <p:tav tm="0" fmla="#ppt_y+(sin(-2*pi*(1-$))*-#ppt_x+cos(-2*pi*(1-$))*(1-#ppt_y))*(1-$)">
                                          <p:val>
                                            <p:fltVal val="0"/>
                                          </p:val>
                                        </p:tav>
                                        <p:tav tm="100000">
                                          <p:val>
                                            <p:fltVal val="1"/>
                                          </p:val>
                                        </p:tav>
                                      </p:tavLst>
                                    </p:anim>
                                  </p:childTnLst>
                                </p:cTn>
                              </p:par>
                              <p:par>
                                <p:cTn id="51" presetID="15" presetClass="entr" presetSubtype="0" fill="hold" nodeType="with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anim calcmode="lin" valueType="num">
                                      <p:cBhvr>
                                        <p:cTn id="53"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54"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55" dur="1000" fill="hold"/>
                                        <p:tgtEl>
                                          <p:spTgt spid="4">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4">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par>
                          <p:cTn id="57" fill="hold">
                            <p:stCondLst>
                              <p:cond delay="6000"/>
                            </p:stCondLst>
                            <p:childTnLst>
                              <p:par>
                                <p:cTn id="58" presetID="42" presetClass="entr" presetSubtype="0" fill="hold" nodeType="afterEffect">
                                  <p:stCondLst>
                                    <p:cond delay="0"/>
                                  </p:stCondLst>
                                  <p:childTnLst>
                                    <p:set>
                                      <p:cBhvr>
                                        <p:cTn id="59" dur="1" fill="hold">
                                          <p:stCondLst>
                                            <p:cond delay="0"/>
                                          </p:stCondLst>
                                        </p:cTn>
                                        <p:tgtEl>
                                          <p:spTgt spid="4">
                                            <p:txEl>
                                              <p:pRg st="7" end="7"/>
                                            </p:txEl>
                                          </p:spTgt>
                                        </p:tgtEl>
                                        <p:attrNameLst>
                                          <p:attrName>style.visibility</p:attrName>
                                        </p:attrNameLst>
                                      </p:cBhvr>
                                      <p:to>
                                        <p:strVal val="visible"/>
                                      </p:to>
                                    </p:set>
                                    <p:animEffect transition="in" filter="fade">
                                      <p:cBhvr>
                                        <p:cTn id="60" dur="1000"/>
                                        <p:tgtEl>
                                          <p:spTgt spid="4">
                                            <p:txEl>
                                              <p:pRg st="7" end="7"/>
                                            </p:txEl>
                                          </p:spTgt>
                                        </p:tgtEl>
                                      </p:cBhvr>
                                    </p:animEffect>
                                    <p:anim calcmode="lin" valueType="num">
                                      <p:cBhvr>
                                        <p:cTn id="61"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2"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63" fill="hold">
                            <p:stCondLst>
                              <p:cond delay="7000"/>
                            </p:stCondLst>
                            <p:childTnLst>
                              <p:par>
                                <p:cTn id="64" presetID="21" presetClass="entr" presetSubtype="1" fill="hold" nodeType="afterEffect">
                                  <p:stCondLst>
                                    <p:cond delay="0"/>
                                  </p:stCondLst>
                                  <p:childTnLst>
                                    <p:set>
                                      <p:cBhvr>
                                        <p:cTn id="65" dur="1" fill="hold">
                                          <p:stCondLst>
                                            <p:cond delay="0"/>
                                          </p:stCondLst>
                                        </p:cTn>
                                        <p:tgtEl>
                                          <p:spTgt spid="4">
                                            <p:txEl>
                                              <p:pRg st="8" end="8"/>
                                            </p:txEl>
                                          </p:spTgt>
                                        </p:tgtEl>
                                        <p:attrNameLst>
                                          <p:attrName>style.visibility</p:attrName>
                                        </p:attrNameLst>
                                      </p:cBhvr>
                                      <p:to>
                                        <p:strVal val="visible"/>
                                      </p:to>
                                    </p:set>
                                    <p:animEffect transition="in" filter="wheel(1)">
                                      <p:cBhvr>
                                        <p:cTn id="66" dur="2000"/>
                                        <p:tgtEl>
                                          <p:spTgt spid="4">
                                            <p:txEl>
                                              <p:pRg st="8" end="8"/>
                                            </p:txEl>
                                          </p:spTgt>
                                        </p:tgtEl>
                                      </p:cBhvr>
                                    </p:animEffect>
                                  </p:childTnLst>
                                </p:cTn>
                              </p:par>
                              <p:par>
                                <p:cTn id="67" presetID="21" presetClass="entr" presetSubtype="1" fill="hold" nodeType="withEffect">
                                  <p:stCondLst>
                                    <p:cond delay="0"/>
                                  </p:stCondLst>
                                  <p:childTnLst>
                                    <p:set>
                                      <p:cBhvr>
                                        <p:cTn id="68" dur="1" fill="hold">
                                          <p:stCondLst>
                                            <p:cond delay="0"/>
                                          </p:stCondLst>
                                        </p:cTn>
                                        <p:tgtEl>
                                          <p:spTgt spid="4">
                                            <p:txEl>
                                              <p:pRg st="9" end="9"/>
                                            </p:txEl>
                                          </p:spTgt>
                                        </p:tgtEl>
                                        <p:attrNameLst>
                                          <p:attrName>style.visibility</p:attrName>
                                        </p:attrNameLst>
                                      </p:cBhvr>
                                      <p:to>
                                        <p:strVal val="visible"/>
                                      </p:to>
                                    </p:set>
                                    <p:animEffect transition="in" filter="wheel(1)">
                                      <p:cBhvr>
                                        <p:cTn id="69" dur="2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D0B884E4-DF8B-7EB0-1261-396B4DA0DC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2483768" y="1067112"/>
            <a:ext cx="5688632" cy="323165"/>
          </a:xfrm>
          <a:prstGeom prst="rect">
            <a:avLst/>
          </a:prstGeom>
          <a:noFill/>
        </p:spPr>
        <p:txBody>
          <a:bodyPr wrap="square" rtlCol="0">
            <a:spAutoFit/>
          </a:bodyPr>
          <a:lstStyle/>
          <a:p>
            <a:r>
              <a:rPr lang="tr-TR" sz="1500" b="1" dirty="0">
                <a:solidFill>
                  <a:srgbClr val="C72031"/>
                </a:solidFill>
                <a:latin typeface="Montserrat Bold"/>
              </a:rPr>
              <a:t>DMP SERİSİ YATAY KADEMELİ POMPA SETİ</a:t>
            </a:r>
            <a:endParaRPr lang="en-US" sz="1500" dirty="0">
              <a:solidFill>
                <a:srgbClr val="C72031"/>
              </a:solidFill>
              <a:latin typeface="Montserrat Bold"/>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sp>
        <p:nvSpPr>
          <p:cNvPr id="12" name="Metin kutusu 11">
            <a:extLst>
              <a:ext uri="{FF2B5EF4-FFF2-40B4-BE49-F238E27FC236}">
                <a16:creationId xmlns:a16="http://schemas.microsoft.com/office/drawing/2014/main" id="{C6EB6E04-AB07-4365-913B-ED9BDDF5229C}"/>
              </a:ext>
            </a:extLst>
          </p:cNvPr>
          <p:cNvSpPr txBox="1"/>
          <p:nvPr/>
        </p:nvSpPr>
        <p:spPr>
          <a:xfrm>
            <a:off x="250136" y="291423"/>
            <a:ext cx="4681904" cy="307777"/>
          </a:xfrm>
          <a:prstGeom prst="rect">
            <a:avLst/>
          </a:prstGeom>
          <a:noFill/>
        </p:spPr>
        <p:txBody>
          <a:bodyPr wrap="square">
            <a:spAutoFit/>
          </a:bodyPr>
          <a:lstStyle/>
          <a:p>
            <a:r>
              <a:rPr lang="tr-TR" sz="1400" b="1" dirty="0">
                <a:solidFill>
                  <a:schemeClr val="bg1"/>
                </a:solidFill>
                <a:latin typeface="Montserrat Black" panose="00000A00000000000000" pitchFamily="50" charset="0"/>
              </a:rPr>
              <a:t>YANGIN SİSTEMLERİ</a:t>
            </a:r>
            <a:endParaRPr lang="en-US" sz="1400" dirty="0">
              <a:solidFill>
                <a:schemeClr val="bg1"/>
              </a:solidFill>
              <a:latin typeface="Montserrat Black" panose="00000A00000000000000" pitchFamily="50" charset="0"/>
            </a:endParaRPr>
          </a:p>
        </p:txBody>
      </p:sp>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624558" y="2494157"/>
            <a:ext cx="3188246" cy="1869679"/>
          </a:xfrm>
          <a:prstGeom prst="rect">
            <a:avLst/>
          </a:prstGeom>
          <a:noFill/>
        </p:spPr>
        <p:txBody>
          <a:bodyPr wrap="square" rtlCol="0">
            <a:spAutoFit/>
          </a:bodyPr>
          <a:lstStyle/>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DMP serisi yatay çok kademeli kapalı çarklı santrifüj pompalardır.</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marL="171450" lvl="0" indent="-171450">
              <a:lnSpc>
                <a:spcPct val="150000"/>
              </a:lnSpc>
              <a:spcAft>
                <a:spcPts val="800"/>
              </a:spcAft>
              <a:buFont typeface="Arial" panose="020B0604020202020204" pitchFamily="34" charset="0"/>
              <a:buChar char="•"/>
            </a:pPr>
            <a:r>
              <a:rPr lang="tr-TR" sz="1200" dirty="0">
                <a:latin typeface="Montserrat Light" panose="00000400000000000000" pitchFamily="50" charset="-94"/>
                <a:ea typeface="Calibri" panose="020F0502020204030204" pitchFamily="34" charset="0"/>
                <a:cs typeface="Times New Roman" panose="02020603050405020304" pitchFamily="18" charset="0"/>
              </a:rPr>
              <a:t>12</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-800 m</a:t>
            </a:r>
            <a:r>
              <a:rPr lang="tr-TR" sz="1200" baseline="30000" dirty="0">
                <a:effectLst/>
                <a:latin typeface="Montserrat Light" panose="00000400000000000000" pitchFamily="50" charset="-94"/>
                <a:ea typeface="Calibri" panose="020F0502020204030204" pitchFamily="34" charset="0"/>
                <a:cs typeface="Times New Roman" panose="02020603050405020304" pitchFamily="18" charset="0"/>
              </a:rPr>
              <a:t>3</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/h debi ve </a:t>
            </a:r>
            <a:r>
              <a:rPr lang="tr-TR" sz="1200" dirty="0">
                <a:latin typeface="Montserrat Light" panose="00000400000000000000" pitchFamily="50" charset="-94"/>
                <a:ea typeface="Calibri" panose="020F0502020204030204" pitchFamily="34" charset="0"/>
                <a:cs typeface="Times New Roman" panose="02020603050405020304" pitchFamily="18" charset="0"/>
              </a:rPr>
              <a:t>350 </a:t>
            </a:r>
            <a:r>
              <a:rPr lang="tr-TR" sz="1200" dirty="0" err="1">
                <a:latin typeface="Montserrat Light" panose="00000400000000000000" pitchFamily="50" charset="-94"/>
                <a:ea typeface="Calibri" panose="020F0502020204030204" pitchFamily="34" charset="0"/>
                <a:cs typeface="Times New Roman" panose="02020603050405020304" pitchFamily="18" charset="0"/>
              </a:rPr>
              <a:t>mSS</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maksimum basınca erişebilirler.</a:t>
            </a:r>
          </a:p>
          <a:p>
            <a:pPr>
              <a:lnSpc>
                <a:spcPct val="150000"/>
              </a:lnSpc>
            </a:pPr>
            <a:endParaRPr lang="tr-TR" sz="1400" dirty="0">
              <a:solidFill>
                <a:srgbClr val="FF0000"/>
              </a:solidFill>
              <a:latin typeface="Montserrat Light" panose="00000400000000000000" pitchFamily="50" charset="-94"/>
            </a:endParaRPr>
          </a:p>
        </p:txBody>
      </p:sp>
      <p:pic>
        <p:nvPicPr>
          <p:cNvPr id="3" name="Resim 2">
            <a:extLst>
              <a:ext uri="{FF2B5EF4-FFF2-40B4-BE49-F238E27FC236}">
                <a16:creationId xmlns:a16="http://schemas.microsoft.com/office/drawing/2014/main" id="{79051171-D4C6-77D1-FC30-C4AA418810E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28927" y="1796809"/>
            <a:ext cx="4886977" cy="3670914"/>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450766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1" presetClass="entr" presetSubtype="1" fill="hold"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heel(1)">
                                      <p:cBhvr>
                                        <p:cTn id="23" dur="2000"/>
                                        <p:tgtEl>
                                          <p:spTgt spid="4">
                                            <p:txEl>
                                              <p:pRg st="0" end="0"/>
                                            </p:txEl>
                                          </p:spTgt>
                                        </p:tgtEl>
                                      </p:cBhvr>
                                    </p:animEffect>
                                  </p:childTnLst>
                                </p:cTn>
                              </p:par>
                            </p:childTnLst>
                          </p:cTn>
                        </p:par>
                        <p:par>
                          <p:cTn id="24" fill="hold">
                            <p:stCondLst>
                              <p:cond delay="6000"/>
                            </p:stCondLst>
                            <p:childTnLst>
                              <p:par>
                                <p:cTn id="25" presetID="50" presetClass="entr" presetSubtype="0" decel="100000" fill="hold" nodeType="after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p:cTn id="27"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6627C8B4-1995-A999-76D9-5E564CF809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2365113" y="1248696"/>
            <a:ext cx="5688632" cy="323165"/>
          </a:xfrm>
          <a:prstGeom prst="rect">
            <a:avLst/>
          </a:prstGeom>
          <a:noFill/>
        </p:spPr>
        <p:txBody>
          <a:bodyPr wrap="square" rtlCol="0">
            <a:spAutoFit/>
          </a:bodyPr>
          <a:lstStyle/>
          <a:p>
            <a:r>
              <a:rPr lang="tr-TR" sz="1500" b="1" dirty="0">
                <a:solidFill>
                  <a:srgbClr val="C72031"/>
                </a:solidFill>
                <a:latin typeface="Montserrat Bold"/>
              </a:rPr>
              <a:t>DMP SERİSİ YATAY KADEMELİ POMPA SETİ</a:t>
            </a:r>
            <a:endParaRPr lang="en-US" sz="1500" dirty="0">
              <a:solidFill>
                <a:srgbClr val="C72031"/>
              </a:solidFill>
              <a:latin typeface="Montserrat Bold"/>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sp>
        <p:nvSpPr>
          <p:cNvPr id="12" name="Metin kutusu 11">
            <a:extLst>
              <a:ext uri="{FF2B5EF4-FFF2-40B4-BE49-F238E27FC236}">
                <a16:creationId xmlns:a16="http://schemas.microsoft.com/office/drawing/2014/main" id="{C6EB6E04-AB07-4365-913B-ED9BDDF5229C}"/>
              </a:ext>
            </a:extLst>
          </p:cNvPr>
          <p:cNvSpPr txBox="1"/>
          <p:nvPr/>
        </p:nvSpPr>
        <p:spPr>
          <a:xfrm>
            <a:off x="250136" y="312911"/>
            <a:ext cx="4681904" cy="307777"/>
          </a:xfrm>
          <a:prstGeom prst="rect">
            <a:avLst/>
          </a:prstGeom>
          <a:noFill/>
        </p:spPr>
        <p:txBody>
          <a:bodyPr wrap="square">
            <a:spAutoFit/>
          </a:bodyPr>
          <a:lstStyle/>
          <a:p>
            <a:r>
              <a:rPr lang="tr-TR" sz="1400" b="1" dirty="0">
                <a:solidFill>
                  <a:schemeClr val="bg1"/>
                </a:solidFill>
                <a:latin typeface="Montserrat Black" panose="00000A00000000000000" pitchFamily="50" charset="0"/>
              </a:rPr>
              <a:t>YANGIN SİSTEMLERİ</a:t>
            </a:r>
            <a:endParaRPr lang="en-US" sz="1400" dirty="0">
              <a:solidFill>
                <a:schemeClr val="bg1"/>
              </a:solidFill>
              <a:latin typeface="Montserrat Black" panose="00000A00000000000000" pitchFamily="50" charset="0"/>
            </a:endParaRPr>
          </a:p>
        </p:txBody>
      </p:sp>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674361" y="1966504"/>
            <a:ext cx="3381505" cy="3746475"/>
          </a:xfrm>
          <a:prstGeom prst="rect">
            <a:avLst/>
          </a:prstGeom>
          <a:noFill/>
        </p:spPr>
        <p:txBody>
          <a:bodyPr wrap="square" rtlCol="0">
            <a:spAutoFit/>
          </a:bodyPr>
          <a:lstStyle/>
          <a:p>
            <a:pPr>
              <a:lnSpc>
                <a:spcPct val="107000"/>
              </a:lnSpc>
              <a:spcAft>
                <a:spcPts val="800"/>
              </a:spcAft>
            </a:pPr>
            <a:r>
              <a:rPr lang="tr-TR" sz="1400" dirty="0">
                <a:effectLst/>
                <a:latin typeface="Montserrat Bold"/>
                <a:ea typeface="Calibri" panose="020F0502020204030204" pitchFamily="34" charset="0"/>
                <a:cs typeface="Times New Roman" panose="02020603050405020304" pitchFamily="18" charset="0"/>
              </a:rPr>
              <a:t>Kullanım Alanları</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Su basınçlandırma</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Sulama</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Isıtma ve soğutma sektörü</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Endüstriyel sistemler</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Yangın sistemleri</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Hidrofor sistemleri</a:t>
            </a:r>
          </a:p>
          <a:p>
            <a:pPr>
              <a:lnSpc>
                <a:spcPct val="107000"/>
              </a:lnSpc>
              <a:spcAft>
                <a:spcPts val="800"/>
              </a:spcAft>
            </a:pPr>
            <a:r>
              <a:rPr lang="tr-TR" sz="1400" dirty="0">
                <a:effectLst/>
                <a:latin typeface="Montserrat Bold"/>
                <a:ea typeface="Calibri" panose="020F0502020204030204" pitchFamily="34" charset="0"/>
                <a:cs typeface="Times New Roman" panose="02020603050405020304" pitchFamily="18" charset="0"/>
              </a:rPr>
              <a:t>Özellikleri</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Yüksek basınç</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Makaralı rulman kullanımı</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Ayarlanabilir emme ve basma flaş yönü</a:t>
            </a:r>
          </a:p>
          <a:p>
            <a:pPr>
              <a:lnSpc>
                <a:spcPct val="150000"/>
              </a:lnSpc>
            </a:pPr>
            <a:endParaRPr lang="tr-TR" sz="1400" dirty="0">
              <a:solidFill>
                <a:srgbClr val="FF0000"/>
              </a:solidFill>
              <a:latin typeface="Montserrat Light" panose="00000400000000000000" pitchFamily="50" charset="-94"/>
            </a:endParaRPr>
          </a:p>
        </p:txBody>
      </p:sp>
      <p:pic>
        <p:nvPicPr>
          <p:cNvPr id="3" name="Resim 2">
            <a:extLst>
              <a:ext uri="{FF2B5EF4-FFF2-40B4-BE49-F238E27FC236}">
                <a16:creationId xmlns:a16="http://schemas.microsoft.com/office/drawing/2014/main" id="{79051171-D4C6-77D1-FC30-C4AA418810E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28927" y="1796809"/>
            <a:ext cx="4886977" cy="3670914"/>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162048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6"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par>
                          <p:cTn id="18" fill="hold">
                            <p:stCondLst>
                              <p:cond delay="3500"/>
                            </p:stCondLst>
                            <p:childTnLst>
                              <p:par>
                                <p:cTn id="19" presetID="2" presetClass="entr" presetSubtype="4" fill="hold"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23" fill="hold">
                            <p:stCondLst>
                              <p:cond delay="4000"/>
                            </p:stCondLst>
                            <p:childTnLst>
                              <p:par>
                                <p:cTn id="24" presetID="2" presetClass="entr" presetSubtype="4" fill="hold" nodeType="after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additive="base">
                                        <p:cTn id="2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0"/>
                            </p:stCondLst>
                            <p:childTnLst>
                              <p:par>
                                <p:cTn id="34" presetID="2" presetClass="entr" presetSubtype="4" fill="hold" nodeType="after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 calcmode="lin" valueType="num">
                                      <p:cBhvr additive="base">
                                        <p:cTn id="3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38" fill="hold">
                            <p:stCondLst>
                              <p:cond delay="5500"/>
                            </p:stCondLst>
                            <p:childTnLst>
                              <p:par>
                                <p:cTn id="39" presetID="2" presetClass="entr" presetSubtype="4" fill="hold" nodeType="after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43" fill="hold">
                            <p:stCondLst>
                              <p:cond delay="6000"/>
                            </p:stCondLst>
                            <p:childTnLst>
                              <p:par>
                                <p:cTn id="44" presetID="2" presetClass="entr" presetSubtype="4" fill="hold" nodeType="after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 calcmode="lin" valueType="num">
                                      <p:cBhvr additive="base">
                                        <p:cTn id="46"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48" fill="hold">
                            <p:stCondLst>
                              <p:cond delay="6500"/>
                            </p:stCondLst>
                            <p:childTnLst>
                              <p:par>
                                <p:cTn id="49" presetID="2" presetClass="entr" presetSubtype="4" fill="hold" nodeType="after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 calcmode="lin" valueType="num">
                                      <p:cBhvr additive="base">
                                        <p:cTn id="5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53" fill="hold">
                            <p:stCondLst>
                              <p:cond delay="7000"/>
                            </p:stCondLst>
                            <p:childTnLst>
                              <p:par>
                                <p:cTn id="54" presetID="16" presetClass="entr" presetSubtype="21" fill="hold" nodeType="after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barn(inVertical)">
                                      <p:cBhvr>
                                        <p:cTn id="56" dur="500"/>
                                        <p:tgtEl>
                                          <p:spTgt spid="4">
                                            <p:txEl>
                                              <p:pRg st="7" end="7"/>
                                            </p:txEl>
                                          </p:spTgt>
                                        </p:tgtEl>
                                      </p:cBhvr>
                                    </p:animEffect>
                                  </p:childTnLst>
                                </p:cTn>
                              </p:par>
                            </p:childTnLst>
                          </p:cTn>
                        </p:par>
                        <p:par>
                          <p:cTn id="57" fill="hold">
                            <p:stCondLst>
                              <p:cond delay="7500"/>
                            </p:stCondLst>
                            <p:childTnLst>
                              <p:par>
                                <p:cTn id="58" presetID="16" presetClass="entr" presetSubtype="21" fill="hold" nodeType="afterEffect">
                                  <p:stCondLst>
                                    <p:cond delay="0"/>
                                  </p:stCondLst>
                                  <p:childTnLst>
                                    <p:set>
                                      <p:cBhvr>
                                        <p:cTn id="59" dur="1" fill="hold">
                                          <p:stCondLst>
                                            <p:cond delay="0"/>
                                          </p:stCondLst>
                                        </p:cTn>
                                        <p:tgtEl>
                                          <p:spTgt spid="4">
                                            <p:txEl>
                                              <p:pRg st="8" end="8"/>
                                            </p:txEl>
                                          </p:spTgt>
                                        </p:tgtEl>
                                        <p:attrNameLst>
                                          <p:attrName>style.visibility</p:attrName>
                                        </p:attrNameLst>
                                      </p:cBhvr>
                                      <p:to>
                                        <p:strVal val="visible"/>
                                      </p:to>
                                    </p:set>
                                    <p:animEffect transition="in" filter="barn(inVertical)">
                                      <p:cBhvr>
                                        <p:cTn id="60" dur="500"/>
                                        <p:tgtEl>
                                          <p:spTgt spid="4">
                                            <p:txEl>
                                              <p:pRg st="8" end="8"/>
                                            </p:txEl>
                                          </p:spTgt>
                                        </p:tgtEl>
                                      </p:cBhvr>
                                    </p:animEffect>
                                  </p:childTnLst>
                                </p:cTn>
                              </p:par>
                            </p:childTnLst>
                          </p:cTn>
                        </p:par>
                        <p:par>
                          <p:cTn id="61" fill="hold">
                            <p:stCondLst>
                              <p:cond delay="8000"/>
                            </p:stCondLst>
                            <p:childTnLst>
                              <p:par>
                                <p:cTn id="62" presetID="16" presetClass="entr" presetSubtype="21" fill="hold" nodeType="afterEffect">
                                  <p:stCondLst>
                                    <p:cond delay="0"/>
                                  </p:stCondLst>
                                  <p:childTnLst>
                                    <p:set>
                                      <p:cBhvr>
                                        <p:cTn id="63" dur="1" fill="hold">
                                          <p:stCondLst>
                                            <p:cond delay="0"/>
                                          </p:stCondLst>
                                        </p:cTn>
                                        <p:tgtEl>
                                          <p:spTgt spid="4">
                                            <p:txEl>
                                              <p:pRg st="9" end="9"/>
                                            </p:txEl>
                                          </p:spTgt>
                                        </p:tgtEl>
                                        <p:attrNameLst>
                                          <p:attrName>style.visibility</p:attrName>
                                        </p:attrNameLst>
                                      </p:cBhvr>
                                      <p:to>
                                        <p:strVal val="visible"/>
                                      </p:to>
                                    </p:set>
                                    <p:animEffect transition="in" filter="barn(inVertical)">
                                      <p:cBhvr>
                                        <p:cTn id="64" dur="500"/>
                                        <p:tgtEl>
                                          <p:spTgt spid="4">
                                            <p:txEl>
                                              <p:pRg st="9" end="9"/>
                                            </p:txEl>
                                          </p:spTgt>
                                        </p:tgtEl>
                                      </p:cBhvr>
                                    </p:animEffect>
                                  </p:childTnLst>
                                </p:cTn>
                              </p:par>
                            </p:childTnLst>
                          </p:cTn>
                        </p:par>
                        <p:par>
                          <p:cTn id="65" fill="hold">
                            <p:stCondLst>
                              <p:cond delay="8500"/>
                            </p:stCondLst>
                            <p:childTnLst>
                              <p:par>
                                <p:cTn id="66" presetID="16" presetClass="entr" presetSubtype="21" fill="hold" nodeType="afterEffect">
                                  <p:stCondLst>
                                    <p:cond delay="0"/>
                                  </p:stCondLst>
                                  <p:childTnLst>
                                    <p:set>
                                      <p:cBhvr>
                                        <p:cTn id="67" dur="1" fill="hold">
                                          <p:stCondLst>
                                            <p:cond delay="0"/>
                                          </p:stCondLst>
                                        </p:cTn>
                                        <p:tgtEl>
                                          <p:spTgt spid="4">
                                            <p:txEl>
                                              <p:pRg st="10" end="10"/>
                                            </p:txEl>
                                          </p:spTgt>
                                        </p:tgtEl>
                                        <p:attrNameLst>
                                          <p:attrName>style.visibility</p:attrName>
                                        </p:attrNameLst>
                                      </p:cBhvr>
                                      <p:to>
                                        <p:strVal val="visible"/>
                                      </p:to>
                                    </p:set>
                                    <p:animEffect transition="in" filter="barn(inVertical)">
                                      <p:cBhvr>
                                        <p:cTn id="68"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85B6C0D0-FDA5-1446-0638-5EB25146F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2843808" y="1128994"/>
            <a:ext cx="5688632" cy="323165"/>
          </a:xfrm>
          <a:prstGeom prst="rect">
            <a:avLst/>
          </a:prstGeom>
          <a:noFill/>
        </p:spPr>
        <p:txBody>
          <a:bodyPr wrap="square" rtlCol="0">
            <a:spAutoFit/>
          </a:bodyPr>
          <a:lstStyle/>
          <a:p>
            <a:r>
              <a:rPr lang="tr-TR" sz="1500" b="1" dirty="0">
                <a:solidFill>
                  <a:srgbClr val="C72031"/>
                </a:solidFill>
                <a:latin typeface="Montserrat Bold"/>
              </a:rPr>
              <a:t>KULLANIM SUYU HİDROFORU </a:t>
            </a:r>
            <a:endParaRPr lang="en-US" sz="1500" dirty="0">
              <a:solidFill>
                <a:srgbClr val="C72031"/>
              </a:solidFill>
              <a:latin typeface="Montserrat Bold"/>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pic>
        <p:nvPicPr>
          <p:cNvPr id="23" name="Resim 22">
            <a:hlinkClick r:id="rId4"/>
            <a:extLst>
              <a:ext uri="{FF2B5EF4-FFF2-40B4-BE49-F238E27FC236}">
                <a16:creationId xmlns:a16="http://schemas.microsoft.com/office/drawing/2014/main" id="{AC6A928A-5206-4AA0-8BA4-A3C83FB04BA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6"/>
            <a:extLst>
              <a:ext uri="{FF2B5EF4-FFF2-40B4-BE49-F238E27FC236}">
                <a16:creationId xmlns:a16="http://schemas.microsoft.com/office/drawing/2014/main" id="{D20D5691-68AE-49A5-86B9-F2707D987A2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8"/>
            <a:extLst>
              <a:ext uri="{FF2B5EF4-FFF2-40B4-BE49-F238E27FC236}">
                <a16:creationId xmlns:a16="http://schemas.microsoft.com/office/drawing/2014/main" id="{448B3554-8BFB-4DDB-B49C-D76A31193D8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0"/>
            <a:extLst>
              <a:ext uri="{FF2B5EF4-FFF2-40B4-BE49-F238E27FC236}">
                <a16:creationId xmlns:a16="http://schemas.microsoft.com/office/drawing/2014/main" id="{5106348D-8B04-4B76-9FFE-818C36C5782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pic>
        <p:nvPicPr>
          <p:cNvPr id="13" name="Resim 12">
            <a:hlinkClick r:id="rId6"/>
            <a:extLst>
              <a:ext uri="{FF2B5EF4-FFF2-40B4-BE49-F238E27FC236}">
                <a16:creationId xmlns:a16="http://schemas.microsoft.com/office/drawing/2014/main" id="{3C542BD5-418E-4B46-9B40-05CC3715DBF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549689" y="2420888"/>
            <a:ext cx="4276913" cy="1448730"/>
          </a:xfrm>
          <a:prstGeom prst="rect">
            <a:avLst/>
          </a:prstGeom>
          <a:noFill/>
        </p:spPr>
        <p:txBody>
          <a:bodyPr wrap="square" rtlCol="0">
            <a:spAutoFit/>
          </a:bodyPr>
          <a:lstStyle/>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DMVP kullanım suyu hidroforunda, çok kademeli, kapalı çarklı santrifüj pompalar kullanılmaktadır.</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DMVP </a:t>
            </a:r>
            <a:r>
              <a:rPr lang="tr-TR" sz="1200" dirty="0">
                <a:latin typeface="Montserrat Light" panose="00000400000000000000" pitchFamily="50" charset="-94"/>
                <a:ea typeface="Calibri" panose="020F0502020204030204" pitchFamily="34" charset="0"/>
                <a:cs typeface="Times New Roman" panose="02020603050405020304" pitchFamily="18" charset="0"/>
              </a:rPr>
              <a:t>serisi</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pompalar,  60 m</a:t>
            </a:r>
            <a:r>
              <a:rPr lang="tr-TR" sz="1200" baseline="30000" dirty="0">
                <a:effectLst/>
                <a:latin typeface="Montserrat Light" panose="00000400000000000000" pitchFamily="50" charset="-94"/>
                <a:ea typeface="Calibri" panose="020F0502020204030204" pitchFamily="34" charset="0"/>
                <a:cs typeface="Times New Roman" panose="02020603050405020304" pitchFamily="18" charset="0"/>
              </a:rPr>
              <a:t>3</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/h debi ve </a:t>
            </a:r>
            <a:r>
              <a:rPr lang="tr-TR" sz="1200" dirty="0">
                <a:latin typeface="Montserrat Light" panose="00000400000000000000" pitchFamily="50" charset="-94"/>
                <a:ea typeface="Calibri" panose="020F0502020204030204" pitchFamily="34" charset="0"/>
                <a:cs typeface="Times New Roman" panose="02020603050405020304" pitchFamily="18" charset="0"/>
              </a:rPr>
              <a:t>170</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a:t>
            </a:r>
            <a:r>
              <a:rPr lang="tr-TR" sz="1200" dirty="0" err="1">
                <a:effectLst/>
                <a:latin typeface="Montserrat Light" panose="00000400000000000000" pitchFamily="50" charset="-94"/>
                <a:ea typeface="Calibri" panose="020F0502020204030204" pitchFamily="34" charset="0"/>
                <a:cs typeface="Times New Roman" panose="02020603050405020304" pitchFamily="18" charset="0"/>
              </a:rPr>
              <a:t>mSS</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maksimum basınca erişebilirler.</a:t>
            </a:r>
          </a:p>
        </p:txBody>
      </p:sp>
      <p:pic>
        <p:nvPicPr>
          <p:cNvPr id="3" name="Resim 2">
            <a:extLst>
              <a:ext uri="{FF2B5EF4-FFF2-40B4-BE49-F238E27FC236}">
                <a16:creationId xmlns:a16="http://schemas.microsoft.com/office/drawing/2014/main" id="{13535D22-FC75-A013-43FE-87C8B1FC675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13826" y="1452159"/>
            <a:ext cx="3218769" cy="4149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Metin kutusu 10">
            <a:extLst>
              <a:ext uri="{FF2B5EF4-FFF2-40B4-BE49-F238E27FC236}">
                <a16:creationId xmlns:a16="http://schemas.microsoft.com/office/drawing/2014/main" id="{E770E428-CFCE-D11A-89C1-EDD7FCBDF1E1}"/>
              </a:ext>
            </a:extLst>
          </p:cNvPr>
          <p:cNvSpPr txBox="1"/>
          <p:nvPr/>
        </p:nvSpPr>
        <p:spPr>
          <a:xfrm>
            <a:off x="236530" y="106660"/>
            <a:ext cx="4681904" cy="523220"/>
          </a:xfrm>
          <a:prstGeom prst="rect">
            <a:avLst/>
          </a:prstGeom>
          <a:noFill/>
        </p:spPr>
        <p:txBody>
          <a:bodyPr wrap="square">
            <a:spAutoFit/>
          </a:bodyPr>
          <a:lstStyle/>
          <a:p>
            <a:r>
              <a:rPr lang="tr-TR" sz="1400" b="1" dirty="0">
                <a:solidFill>
                  <a:schemeClr val="bg1"/>
                </a:solidFill>
                <a:latin typeface="Montserrat Black" panose="00000A00000000000000" pitchFamily="50" charset="0"/>
              </a:rPr>
              <a:t>HİDROFOR</a:t>
            </a:r>
          </a:p>
          <a:p>
            <a:r>
              <a:rPr lang="tr-TR" sz="1400" b="1" dirty="0">
                <a:solidFill>
                  <a:schemeClr val="bg1"/>
                </a:solidFill>
                <a:latin typeface="Montserrat Black" panose="00000A00000000000000" pitchFamily="50" charset="0"/>
              </a:rPr>
              <a:t>SİSTEMLERİ</a:t>
            </a:r>
            <a:endParaRPr lang="en-US" sz="1400" dirty="0">
              <a:solidFill>
                <a:schemeClr val="bg1"/>
              </a:solidFill>
              <a:latin typeface="Montserrat Black" panose="00000A00000000000000" pitchFamily="50" charset="0"/>
            </a:endParaRPr>
          </a:p>
        </p:txBody>
      </p:sp>
    </p:spTree>
    <p:extLst>
      <p:ext uri="{BB962C8B-B14F-4D97-AF65-F5344CB8AC3E}">
        <p14:creationId xmlns:p14="http://schemas.microsoft.com/office/powerpoint/2010/main" val="104172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50" presetClass="entr" presetSubtype="0" decel="100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par>
                          <p:cTn id="14" fill="hold">
                            <p:stCondLst>
                              <p:cond delay="3000"/>
                            </p:stCondLst>
                            <p:childTnLst>
                              <p:par>
                                <p:cTn id="15" presetID="55" presetClass="entr" presetSubtype="0" fill="hold"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childTnLst>
                          </p:cTn>
                        </p:par>
                        <p:par>
                          <p:cTn id="20" fill="hold">
                            <p:stCondLst>
                              <p:cond delay="4000"/>
                            </p:stCondLst>
                            <p:childTnLst>
                              <p:par>
                                <p:cTn id="21" presetID="55" presetClass="entr" presetSubtype="0" fill="hold" nodeType="after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p:cTn id="23"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24"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5" dur="1000"/>
                                        <p:tgtEl>
                                          <p:spTgt spid="4">
                                            <p:txEl>
                                              <p:pRg st="1" end="1"/>
                                            </p:txEl>
                                          </p:spTgt>
                                        </p:tgtEl>
                                      </p:cBhvr>
                                    </p:animEffect>
                                  </p:childTnLst>
                                </p:cTn>
                              </p:par>
                            </p:childTnLst>
                          </p:cTn>
                        </p:par>
                        <p:par>
                          <p:cTn id="26" fill="hold">
                            <p:stCondLst>
                              <p:cond delay="5000"/>
                            </p:stCondLst>
                            <p:childTnLst>
                              <p:par>
                                <p:cTn id="27" presetID="16" presetClass="entr" presetSubtype="2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62BB62D-6869-944B-C96B-555E50CA25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559204" y="1908900"/>
            <a:ext cx="4362962" cy="3654783"/>
          </a:xfrm>
          <a:prstGeom prst="rect">
            <a:avLst/>
          </a:prstGeom>
          <a:noFill/>
        </p:spPr>
        <p:txBody>
          <a:bodyPr wrap="square" rtlCol="0">
            <a:spAutoFit/>
          </a:bodyPr>
          <a:lstStyle/>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Kullanım Alanları</a:t>
            </a:r>
          </a:p>
          <a:p>
            <a:pPr marL="285750" lvl="0" indent="-2857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Şehir şebekeleri</a:t>
            </a:r>
          </a:p>
          <a:p>
            <a:pPr marL="285750" lvl="0" indent="-2857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Bina sistemleri</a:t>
            </a:r>
          </a:p>
          <a:p>
            <a:pPr marL="285750" lvl="0" indent="-2857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AVM, otel vb. yapı sistemleri</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Özellikleri</a:t>
            </a:r>
          </a:p>
          <a:p>
            <a:pPr marL="285750" lvl="0" indent="-2857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Şebeke sularının yetersiz kaldığı durumlarda suyu basınçlandırma</a:t>
            </a:r>
          </a:p>
          <a:p>
            <a:pPr marL="285750" lvl="0" indent="-2857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Dikey yapıları sayesinde yerden tasarruf</a:t>
            </a:r>
          </a:p>
          <a:p>
            <a:pPr marL="285750" lvl="0" indent="-2857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Diğer pompa çeşitlerine göre düşük maliyet</a:t>
            </a:r>
          </a:p>
          <a:p>
            <a:pPr lvl="0">
              <a:lnSpc>
                <a:spcPct val="150000"/>
              </a:lnSpc>
            </a:pPr>
            <a:endParaRPr lang="tr-TR" sz="1400" dirty="0">
              <a:effectLst/>
              <a:latin typeface="Montserrat Light" panose="00000400000000000000" pitchFamily="50" charset="-94"/>
              <a:ea typeface="Calibri" panose="020F0502020204030204" pitchFamily="34" charset="0"/>
              <a:cs typeface="Times New Roman" panose="02020603050405020304" pitchFamily="18" charset="0"/>
            </a:endParaRPr>
          </a:p>
        </p:txBody>
      </p:sp>
      <p:pic>
        <p:nvPicPr>
          <p:cNvPr id="3" name="Resim 2">
            <a:extLst>
              <a:ext uri="{FF2B5EF4-FFF2-40B4-BE49-F238E27FC236}">
                <a16:creationId xmlns:a16="http://schemas.microsoft.com/office/drawing/2014/main" id="{13535D22-FC75-A013-43FE-87C8B1FC675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13826" y="1452159"/>
            <a:ext cx="3218769" cy="4149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Metin kutusu 5">
            <a:extLst>
              <a:ext uri="{FF2B5EF4-FFF2-40B4-BE49-F238E27FC236}">
                <a16:creationId xmlns:a16="http://schemas.microsoft.com/office/drawing/2014/main" id="{12A44DD5-32F2-8B14-63DB-4DFC02CC483E}"/>
              </a:ext>
            </a:extLst>
          </p:cNvPr>
          <p:cNvSpPr txBox="1"/>
          <p:nvPr/>
        </p:nvSpPr>
        <p:spPr>
          <a:xfrm>
            <a:off x="236530" y="106660"/>
            <a:ext cx="4681904" cy="523220"/>
          </a:xfrm>
          <a:prstGeom prst="rect">
            <a:avLst/>
          </a:prstGeom>
          <a:noFill/>
        </p:spPr>
        <p:txBody>
          <a:bodyPr wrap="square">
            <a:spAutoFit/>
          </a:bodyPr>
          <a:lstStyle/>
          <a:p>
            <a:r>
              <a:rPr lang="tr-TR" sz="1400" b="1" dirty="0">
                <a:solidFill>
                  <a:schemeClr val="bg1"/>
                </a:solidFill>
                <a:latin typeface="Montserrat Black" panose="00000A00000000000000" pitchFamily="50" charset="0"/>
              </a:rPr>
              <a:t>HİDROFOR</a:t>
            </a:r>
          </a:p>
          <a:p>
            <a:r>
              <a:rPr lang="tr-TR" sz="1400" b="1" dirty="0">
                <a:solidFill>
                  <a:schemeClr val="bg1"/>
                </a:solidFill>
                <a:latin typeface="Montserrat Black" panose="00000A00000000000000" pitchFamily="50" charset="0"/>
              </a:rPr>
              <a:t>SİSTEMLERİ</a:t>
            </a:r>
            <a:endParaRPr lang="en-US" sz="1400" dirty="0">
              <a:solidFill>
                <a:schemeClr val="bg1"/>
              </a:solidFill>
              <a:latin typeface="Montserrat Black" panose="00000A00000000000000" pitchFamily="50" charset="0"/>
            </a:endParaRPr>
          </a:p>
        </p:txBody>
      </p:sp>
      <p:sp>
        <p:nvSpPr>
          <p:cNvPr id="7" name="Metin kutusu 6">
            <a:extLst>
              <a:ext uri="{FF2B5EF4-FFF2-40B4-BE49-F238E27FC236}">
                <a16:creationId xmlns:a16="http://schemas.microsoft.com/office/drawing/2014/main" id="{C763439C-88E0-CC63-99B3-8A5F7E19528A}"/>
              </a:ext>
            </a:extLst>
          </p:cNvPr>
          <p:cNvSpPr txBox="1"/>
          <p:nvPr/>
        </p:nvSpPr>
        <p:spPr>
          <a:xfrm>
            <a:off x="2843808" y="1128994"/>
            <a:ext cx="5688632" cy="323165"/>
          </a:xfrm>
          <a:prstGeom prst="rect">
            <a:avLst/>
          </a:prstGeom>
          <a:noFill/>
        </p:spPr>
        <p:txBody>
          <a:bodyPr wrap="square" rtlCol="0">
            <a:spAutoFit/>
          </a:bodyPr>
          <a:lstStyle/>
          <a:p>
            <a:r>
              <a:rPr lang="tr-TR" sz="1500" b="1" dirty="0">
                <a:solidFill>
                  <a:srgbClr val="C72031"/>
                </a:solidFill>
                <a:latin typeface="Montserrat Bold"/>
              </a:rPr>
              <a:t>KULLANIM SUYU HİDROFORU </a:t>
            </a:r>
            <a:endParaRPr lang="en-US" sz="1500" dirty="0">
              <a:solidFill>
                <a:srgbClr val="C72031"/>
              </a:solidFill>
              <a:latin typeface="Montserrat Bold"/>
            </a:endParaRPr>
          </a:p>
        </p:txBody>
      </p:sp>
    </p:spTree>
    <p:extLst>
      <p:ext uri="{BB962C8B-B14F-4D97-AF65-F5344CB8AC3E}">
        <p14:creationId xmlns:p14="http://schemas.microsoft.com/office/powerpoint/2010/main" val="1106527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anim calcmode="lin" valueType="num">
                                      <p:cBhvr>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1000"/>
                                        <p:tgtEl>
                                          <p:spTgt spid="4">
                                            <p:txEl>
                                              <p:pRg st="2" end="2"/>
                                            </p:txEl>
                                          </p:spTgt>
                                        </p:tgtEl>
                                      </p:cBhvr>
                                    </p:animEffect>
                                    <p:anim calcmode="lin" valueType="num">
                                      <p:cBhvr>
                                        <p:cTn id="2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1000"/>
                                        <p:tgtEl>
                                          <p:spTgt spid="4">
                                            <p:txEl>
                                              <p:pRg st="3" end="3"/>
                                            </p:txEl>
                                          </p:spTgt>
                                        </p:tgtEl>
                                      </p:cBhvr>
                                    </p:animEffect>
                                    <p:anim calcmode="lin" valueType="num">
                                      <p:cBhvr>
                                        <p:cTn id="3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22" presetClass="entr" presetSubtype="4" fill="hold" nodeType="after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down)">
                                      <p:cBhvr>
                                        <p:cTn id="35" dur="500"/>
                                        <p:tgtEl>
                                          <p:spTgt spid="4">
                                            <p:txEl>
                                              <p:pRg st="4" end="4"/>
                                            </p:txEl>
                                          </p:spTgt>
                                        </p:tgtEl>
                                      </p:cBhvr>
                                    </p:animEffect>
                                  </p:childTnLst>
                                </p:cTn>
                              </p:par>
                            </p:childTnLst>
                          </p:cTn>
                        </p:par>
                        <p:par>
                          <p:cTn id="36" fill="hold">
                            <p:stCondLst>
                              <p:cond delay="5500"/>
                            </p:stCondLst>
                            <p:childTnLst>
                              <p:par>
                                <p:cTn id="37" presetID="22" presetClass="entr" presetSubtype="4" fill="hold" nodeType="after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wipe(down)">
                                      <p:cBhvr>
                                        <p:cTn id="39" dur="500"/>
                                        <p:tgtEl>
                                          <p:spTgt spid="4">
                                            <p:txEl>
                                              <p:pRg st="5" end="5"/>
                                            </p:txEl>
                                          </p:spTgt>
                                        </p:tgtEl>
                                      </p:cBhvr>
                                    </p:animEffect>
                                  </p:childTnLst>
                                </p:cTn>
                              </p:par>
                            </p:childTnLst>
                          </p:cTn>
                        </p:par>
                        <p:par>
                          <p:cTn id="40" fill="hold">
                            <p:stCondLst>
                              <p:cond delay="6000"/>
                            </p:stCondLst>
                            <p:childTnLst>
                              <p:par>
                                <p:cTn id="41" presetID="22" presetClass="entr" presetSubtype="4" fill="hold" nodeType="after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wipe(down)">
                                      <p:cBhvr>
                                        <p:cTn id="43" dur="500"/>
                                        <p:tgtEl>
                                          <p:spTgt spid="4">
                                            <p:txEl>
                                              <p:pRg st="6" end="6"/>
                                            </p:txEl>
                                          </p:spTgt>
                                        </p:tgtEl>
                                      </p:cBhvr>
                                    </p:animEffect>
                                  </p:childTnLst>
                                </p:cTn>
                              </p:par>
                            </p:childTnLst>
                          </p:cTn>
                        </p:par>
                        <p:par>
                          <p:cTn id="44" fill="hold">
                            <p:stCondLst>
                              <p:cond delay="6500"/>
                            </p:stCondLst>
                            <p:childTnLst>
                              <p:par>
                                <p:cTn id="45" presetID="22" presetClass="entr" presetSubtype="4" fill="hold" nodeType="after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wipe(down)">
                                      <p:cBhvr>
                                        <p:cTn id="47" dur="500"/>
                                        <p:tgtEl>
                                          <p:spTgt spid="4">
                                            <p:txEl>
                                              <p:pRg st="7" end="7"/>
                                            </p:txEl>
                                          </p:spTgt>
                                        </p:tgtEl>
                                      </p:cBhvr>
                                    </p:animEffect>
                                  </p:childTnLst>
                                </p:cTn>
                              </p:par>
                            </p:childTnLst>
                          </p:cTn>
                        </p:par>
                        <p:par>
                          <p:cTn id="48" fill="hold">
                            <p:stCondLst>
                              <p:cond delay="7000"/>
                            </p:stCondLst>
                            <p:childTnLst>
                              <p:par>
                                <p:cTn id="49" presetID="16" presetClass="entr" presetSubtype="21"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par>
                          <p:cTn id="52" fill="hold">
                            <p:stCondLst>
                              <p:cond delay="7500"/>
                            </p:stCondLst>
                            <p:childTnLst>
                              <p:par>
                                <p:cTn id="53" presetID="21" presetClass="entr" presetSubtype="1"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heel(1)">
                                      <p:cBhvr>
                                        <p:cTn id="5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4CAC60A-1922-2597-8540-44D94DAA80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3250437" y="1095400"/>
            <a:ext cx="5688632" cy="323165"/>
          </a:xfrm>
          <a:prstGeom prst="rect">
            <a:avLst/>
          </a:prstGeom>
          <a:noFill/>
        </p:spPr>
        <p:txBody>
          <a:bodyPr wrap="square" rtlCol="0">
            <a:spAutoFit/>
          </a:bodyPr>
          <a:lstStyle/>
          <a:p>
            <a:r>
              <a:rPr lang="tr-TR" sz="1500" b="1" dirty="0">
                <a:solidFill>
                  <a:srgbClr val="C72031"/>
                </a:solidFill>
                <a:latin typeface="Montserrat Bold"/>
              </a:rPr>
              <a:t>YANGIN HİDROFORU </a:t>
            </a:r>
            <a:endParaRPr lang="en-US" sz="1500" dirty="0">
              <a:solidFill>
                <a:srgbClr val="C72031"/>
              </a:solidFill>
              <a:latin typeface="Montserrat Bold"/>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467544" y="2369882"/>
            <a:ext cx="4533454" cy="1448730"/>
          </a:xfrm>
          <a:prstGeom prst="rect">
            <a:avLst/>
          </a:prstGeom>
          <a:noFill/>
        </p:spPr>
        <p:txBody>
          <a:bodyPr wrap="square" rtlCol="0">
            <a:spAutoFit/>
          </a:bodyPr>
          <a:lstStyle/>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DMVP </a:t>
            </a:r>
            <a:r>
              <a:rPr lang="tr-TR" sz="1200" dirty="0">
                <a:latin typeface="Montserrat Light" panose="00000400000000000000" pitchFamily="50" charset="-94"/>
                <a:ea typeface="Calibri" panose="020F0502020204030204" pitchFamily="34" charset="0"/>
                <a:cs typeface="Times New Roman" panose="02020603050405020304" pitchFamily="18" charset="0"/>
              </a:rPr>
              <a:t>yangın </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hidroforunda, çok kademeli, kapalı çarklı santrifüj pompalar kullanılmaktadır.</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DMVP </a:t>
            </a:r>
            <a:r>
              <a:rPr lang="tr-TR" sz="1200" dirty="0">
                <a:latin typeface="Montserrat Light" panose="00000400000000000000" pitchFamily="50" charset="-94"/>
                <a:ea typeface="Calibri" panose="020F0502020204030204" pitchFamily="34" charset="0"/>
                <a:cs typeface="Times New Roman" panose="02020603050405020304" pitchFamily="18" charset="0"/>
              </a:rPr>
              <a:t>serisi</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pompalar,  60 m</a:t>
            </a:r>
            <a:r>
              <a:rPr lang="tr-TR" sz="1200" baseline="30000" dirty="0">
                <a:effectLst/>
                <a:latin typeface="Montserrat Light" panose="00000400000000000000" pitchFamily="50" charset="-94"/>
                <a:ea typeface="Calibri" panose="020F0502020204030204" pitchFamily="34" charset="0"/>
                <a:cs typeface="Times New Roman" panose="02020603050405020304" pitchFamily="18" charset="0"/>
              </a:rPr>
              <a:t>3</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/h debi ve </a:t>
            </a:r>
            <a:r>
              <a:rPr lang="tr-TR" sz="1200" dirty="0">
                <a:latin typeface="Montserrat Light" panose="00000400000000000000" pitchFamily="50" charset="-94"/>
                <a:ea typeface="Calibri" panose="020F0502020204030204" pitchFamily="34" charset="0"/>
                <a:cs typeface="Times New Roman" panose="02020603050405020304" pitchFamily="18" charset="0"/>
              </a:rPr>
              <a:t>170</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a:t>
            </a:r>
            <a:r>
              <a:rPr lang="tr-TR" sz="1200" dirty="0" err="1">
                <a:effectLst/>
                <a:latin typeface="Montserrat Light" panose="00000400000000000000" pitchFamily="50" charset="-94"/>
                <a:ea typeface="Calibri" panose="020F0502020204030204" pitchFamily="34" charset="0"/>
                <a:cs typeface="Times New Roman" panose="02020603050405020304" pitchFamily="18" charset="0"/>
              </a:rPr>
              <a:t>mSS</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maksimum basınca erişebilirler.</a:t>
            </a:r>
          </a:p>
        </p:txBody>
      </p:sp>
      <p:pic>
        <p:nvPicPr>
          <p:cNvPr id="3" name="Resim 2">
            <a:extLst>
              <a:ext uri="{FF2B5EF4-FFF2-40B4-BE49-F238E27FC236}">
                <a16:creationId xmlns:a16="http://schemas.microsoft.com/office/drawing/2014/main" id="{1EBD226E-9AF7-7F4C-4693-98FDC672414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27984" y="572180"/>
            <a:ext cx="4419840" cy="5473119"/>
          </a:xfrm>
          <a:prstGeom prst="rect">
            <a:avLst/>
          </a:prstGeom>
          <a:effectLst>
            <a:outerShdw blurRad="76200" dir="13500000" sy="23000" kx="1200000" algn="br" rotWithShape="0">
              <a:prstClr val="black">
                <a:alpha val="20000"/>
              </a:prstClr>
            </a:outerShdw>
          </a:effectLst>
        </p:spPr>
      </p:pic>
      <p:sp>
        <p:nvSpPr>
          <p:cNvPr id="6" name="Metin kutusu 5">
            <a:extLst>
              <a:ext uri="{FF2B5EF4-FFF2-40B4-BE49-F238E27FC236}">
                <a16:creationId xmlns:a16="http://schemas.microsoft.com/office/drawing/2014/main" id="{2BCD368F-A402-D118-0601-A011C867E6C2}"/>
              </a:ext>
            </a:extLst>
          </p:cNvPr>
          <p:cNvSpPr txBox="1"/>
          <p:nvPr/>
        </p:nvSpPr>
        <p:spPr>
          <a:xfrm>
            <a:off x="236530" y="106660"/>
            <a:ext cx="4681904" cy="523220"/>
          </a:xfrm>
          <a:prstGeom prst="rect">
            <a:avLst/>
          </a:prstGeom>
          <a:noFill/>
        </p:spPr>
        <p:txBody>
          <a:bodyPr wrap="square">
            <a:spAutoFit/>
          </a:bodyPr>
          <a:lstStyle/>
          <a:p>
            <a:r>
              <a:rPr lang="tr-TR" sz="1400" b="1" dirty="0">
                <a:solidFill>
                  <a:schemeClr val="bg1"/>
                </a:solidFill>
                <a:latin typeface="Montserrat Black" panose="00000A00000000000000" pitchFamily="50" charset="0"/>
              </a:rPr>
              <a:t>HİDROFOR</a:t>
            </a:r>
          </a:p>
          <a:p>
            <a:r>
              <a:rPr lang="tr-TR" sz="1400" b="1" dirty="0">
                <a:solidFill>
                  <a:schemeClr val="bg1"/>
                </a:solidFill>
                <a:latin typeface="Montserrat Black" panose="00000A00000000000000" pitchFamily="50" charset="0"/>
              </a:rPr>
              <a:t>SİSTEMLERİ</a:t>
            </a:r>
            <a:endParaRPr lang="en-US" sz="1400" dirty="0">
              <a:solidFill>
                <a:schemeClr val="bg1"/>
              </a:solidFill>
              <a:latin typeface="Montserrat Black" panose="00000A00000000000000" pitchFamily="50" charset="0"/>
            </a:endParaRPr>
          </a:p>
        </p:txBody>
      </p:sp>
    </p:spTree>
    <p:extLst>
      <p:ext uri="{BB962C8B-B14F-4D97-AF65-F5344CB8AC3E}">
        <p14:creationId xmlns:p14="http://schemas.microsoft.com/office/powerpoint/2010/main" val="354417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6" presetClass="entr" presetSubtype="0" fill="hold"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80">
                                          <p:stCondLst>
                                            <p:cond delay="0"/>
                                          </p:stCondLst>
                                        </p:cTn>
                                        <p:tgtEl>
                                          <p:spTgt spid="4">
                                            <p:txEl>
                                              <p:pRg st="0" end="0"/>
                                            </p:txEl>
                                          </p:spTgt>
                                        </p:tgtEl>
                                      </p:cBhvr>
                                    </p:animEffect>
                                    <p:anim calcmode="lin" valueType="num">
                                      <p:cBhvr>
                                        <p:cTn id="1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xEl>
                                              <p:pRg st="0" end="0"/>
                                            </p:txEl>
                                          </p:spTgt>
                                        </p:tgtEl>
                                      </p:cBhvr>
                                      <p:to x="100000" y="60000"/>
                                    </p:animScale>
                                    <p:animScale>
                                      <p:cBhvr>
                                        <p:cTn id="24" dur="166" decel="50000">
                                          <p:stCondLst>
                                            <p:cond delay="676"/>
                                          </p:stCondLst>
                                        </p:cTn>
                                        <p:tgtEl>
                                          <p:spTgt spid="4">
                                            <p:txEl>
                                              <p:pRg st="0" end="0"/>
                                            </p:txEl>
                                          </p:spTgt>
                                        </p:tgtEl>
                                      </p:cBhvr>
                                      <p:to x="100000" y="100000"/>
                                    </p:animScale>
                                    <p:animScale>
                                      <p:cBhvr>
                                        <p:cTn id="25" dur="26">
                                          <p:stCondLst>
                                            <p:cond delay="1312"/>
                                          </p:stCondLst>
                                        </p:cTn>
                                        <p:tgtEl>
                                          <p:spTgt spid="4">
                                            <p:txEl>
                                              <p:pRg st="0" end="0"/>
                                            </p:txEl>
                                          </p:spTgt>
                                        </p:tgtEl>
                                      </p:cBhvr>
                                      <p:to x="100000" y="80000"/>
                                    </p:animScale>
                                    <p:animScale>
                                      <p:cBhvr>
                                        <p:cTn id="26" dur="166" decel="50000">
                                          <p:stCondLst>
                                            <p:cond delay="1338"/>
                                          </p:stCondLst>
                                        </p:cTn>
                                        <p:tgtEl>
                                          <p:spTgt spid="4">
                                            <p:txEl>
                                              <p:pRg st="0" end="0"/>
                                            </p:txEl>
                                          </p:spTgt>
                                        </p:tgtEl>
                                      </p:cBhvr>
                                      <p:to x="100000" y="100000"/>
                                    </p:animScale>
                                    <p:animScale>
                                      <p:cBhvr>
                                        <p:cTn id="27" dur="26">
                                          <p:stCondLst>
                                            <p:cond delay="1642"/>
                                          </p:stCondLst>
                                        </p:cTn>
                                        <p:tgtEl>
                                          <p:spTgt spid="4">
                                            <p:txEl>
                                              <p:pRg st="0" end="0"/>
                                            </p:txEl>
                                          </p:spTgt>
                                        </p:tgtEl>
                                      </p:cBhvr>
                                      <p:to x="100000" y="90000"/>
                                    </p:animScale>
                                    <p:animScale>
                                      <p:cBhvr>
                                        <p:cTn id="28" dur="166" decel="50000">
                                          <p:stCondLst>
                                            <p:cond delay="1668"/>
                                          </p:stCondLst>
                                        </p:cTn>
                                        <p:tgtEl>
                                          <p:spTgt spid="4">
                                            <p:txEl>
                                              <p:pRg st="0" end="0"/>
                                            </p:txEl>
                                          </p:spTgt>
                                        </p:tgtEl>
                                      </p:cBhvr>
                                      <p:to x="100000" y="100000"/>
                                    </p:animScale>
                                    <p:animScale>
                                      <p:cBhvr>
                                        <p:cTn id="29" dur="26">
                                          <p:stCondLst>
                                            <p:cond delay="1808"/>
                                          </p:stCondLst>
                                        </p:cTn>
                                        <p:tgtEl>
                                          <p:spTgt spid="4">
                                            <p:txEl>
                                              <p:pRg st="0" end="0"/>
                                            </p:txEl>
                                          </p:spTgt>
                                        </p:tgtEl>
                                      </p:cBhvr>
                                      <p:to x="100000" y="95000"/>
                                    </p:animScale>
                                    <p:animScale>
                                      <p:cBhvr>
                                        <p:cTn id="30" dur="166" decel="50000">
                                          <p:stCondLst>
                                            <p:cond delay="1834"/>
                                          </p:stCondLst>
                                        </p:cTn>
                                        <p:tgtEl>
                                          <p:spTgt spid="4">
                                            <p:txEl>
                                              <p:pRg st="0" end="0"/>
                                            </p:txEl>
                                          </p:spTgt>
                                        </p:tgtEl>
                                      </p:cBhvr>
                                      <p:to x="100000" y="100000"/>
                                    </p:animScale>
                                  </p:childTnLst>
                                </p:cTn>
                              </p:par>
                            </p:childTnLst>
                          </p:cTn>
                        </p:par>
                        <p:par>
                          <p:cTn id="31" fill="hold">
                            <p:stCondLst>
                              <p:cond delay="4000"/>
                            </p:stCondLst>
                            <p:childTnLst>
                              <p:par>
                                <p:cTn id="32" presetID="26" presetClass="entr" presetSubtype="0" fill="hold" nodeType="after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down)">
                                      <p:cBhvr>
                                        <p:cTn id="34" dur="580">
                                          <p:stCondLst>
                                            <p:cond delay="0"/>
                                          </p:stCondLst>
                                        </p:cTn>
                                        <p:tgtEl>
                                          <p:spTgt spid="4">
                                            <p:txEl>
                                              <p:pRg st="1" end="1"/>
                                            </p:txEl>
                                          </p:spTgt>
                                        </p:tgtEl>
                                      </p:cBhvr>
                                    </p:animEffect>
                                    <p:anim calcmode="lin" valueType="num">
                                      <p:cBhvr>
                                        <p:cTn id="35"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40" dur="26">
                                          <p:stCondLst>
                                            <p:cond delay="650"/>
                                          </p:stCondLst>
                                        </p:cTn>
                                        <p:tgtEl>
                                          <p:spTgt spid="4">
                                            <p:txEl>
                                              <p:pRg st="1" end="1"/>
                                            </p:txEl>
                                          </p:spTgt>
                                        </p:tgtEl>
                                      </p:cBhvr>
                                      <p:to x="100000" y="60000"/>
                                    </p:animScale>
                                    <p:animScale>
                                      <p:cBhvr>
                                        <p:cTn id="41" dur="166" decel="50000">
                                          <p:stCondLst>
                                            <p:cond delay="676"/>
                                          </p:stCondLst>
                                        </p:cTn>
                                        <p:tgtEl>
                                          <p:spTgt spid="4">
                                            <p:txEl>
                                              <p:pRg st="1" end="1"/>
                                            </p:txEl>
                                          </p:spTgt>
                                        </p:tgtEl>
                                      </p:cBhvr>
                                      <p:to x="100000" y="100000"/>
                                    </p:animScale>
                                    <p:animScale>
                                      <p:cBhvr>
                                        <p:cTn id="42" dur="26">
                                          <p:stCondLst>
                                            <p:cond delay="1312"/>
                                          </p:stCondLst>
                                        </p:cTn>
                                        <p:tgtEl>
                                          <p:spTgt spid="4">
                                            <p:txEl>
                                              <p:pRg st="1" end="1"/>
                                            </p:txEl>
                                          </p:spTgt>
                                        </p:tgtEl>
                                      </p:cBhvr>
                                      <p:to x="100000" y="80000"/>
                                    </p:animScale>
                                    <p:animScale>
                                      <p:cBhvr>
                                        <p:cTn id="43" dur="166" decel="50000">
                                          <p:stCondLst>
                                            <p:cond delay="1338"/>
                                          </p:stCondLst>
                                        </p:cTn>
                                        <p:tgtEl>
                                          <p:spTgt spid="4">
                                            <p:txEl>
                                              <p:pRg st="1" end="1"/>
                                            </p:txEl>
                                          </p:spTgt>
                                        </p:tgtEl>
                                      </p:cBhvr>
                                      <p:to x="100000" y="100000"/>
                                    </p:animScale>
                                    <p:animScale>
                                      <p:cBhvr>
                                        <p:cTn id="44" dur="26">
                                          <p:stCondLst>
                                            <p:cond delay="1642"/>
                                          </p:stCondLst>
                                        </p:cTn>
                                        <p:tgtEl>
                                          <p:spTgt spid="4">
                                            <p:txEl>
                                              <p:pRg st="1" end="1"/>
                                            </p:txEl>
                                          </p:spTgt>
                                        </p:tgtEl>
                                      </p:cBhvr>
                                      <p:to x="100000" y="90000"/>
                                    </p:animScale>
                                    <p:animScale>
                                      <p:cBhvr>
                                        <p:cTn id="45" dur="166" decel="50000">
                                          <p:stCondLst>
                                            <p:cond delay="1668"/>
                                          </p:stCondLst>
                                        </p:cTn>
                                        <p:tgtEl>
                                          <p:spTgt spid="4">
                                            <p:txEl>
                                              <p:pRg st="1" end="1"/>
                                            </p:txEl>
                                          </p:spTgt>
                                        </p:tgtEl>
                                      </p:cBhvr>
                                      <p:to x="100000" y="100000"/>
                                    </p:animScale>
                                    <p:animScale>
                                      <p:cBhvr>
                                        <p:cTn id="46" dur="26">
                                          <p:stCondLst>
                                            <p:cond delay="1808"/>
                                          </p:stCondLst>
                                        </p:cTn>
                                        <p:tgtEl>
                                          <p:spTgt spid="4">
                                            <p:txEl>
                                              <p:pRg st="1" end="1"/>
                                            </p:txEl>
                                          </p:spTgt>
                                        </p:tgtEl>
                                      </p:cBhvr>
                                      <p:to x="100000" y="95000"/>
                                    </p:animScale>
                                    <p:animScale>
                                      <p:cBhvr>
                                        <p:cTn id="47" dur="166" decel="50000">
                                          <p:stCondLst>
                                            <p:cond delay="1834"/>
                                          </p:stCondLst>
                                        </p:cTn>
                                        <p:tgtEl>
                                          <p:spTgt spid="4">
                                            <p:txEl>
                                              <p:pRg st="1" end="1"/>
                                            </p:txEl>
                                          </p:spTgt>
                                        </p:tgtEl>
                                      </p:cBhvr>
                                      <p:to x="100000" y="100000"/>
                                    </p:animScale>
                                  </p:childTnLst>
                                </p:cTn>
                              </p:par>
                            </p:childTnLst>
                          </p:cTn>
                        </p:par>
                        <p:par>
                          <p:cTn id="48" fill="hold">
                            <p:stCondLst>
                              <p:cond delay="6000"/>
                            </p:stCondLst>
                            <p:childTnLst>
                              <p:par>
                                <p:cTn id="49" presetID="16" presetClass="entr" presetSubtype="21"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7F92600-312F-3573-C139-5301420107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588572" y="2134816"/>
            <a:ext cx="4533454" cy="2956835"/>
          </a:xfrm>
          <a:prstGeom prst="rect">
            <a:avLst/>
          </a:prstGeom>
          <a:noFill/>
        </p:spPr>
        <p:txBody>
          <a:bodyPr wrap="square" rtlCol="0">
            <a:spAutoFit/>
          </a:bodyPr>
          <a:lstStyle/>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Kullanım Alanları</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Toplu konutlar</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Fabrika ve endüstriyel yapılar</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Hastane, AVM, otel vb. yapılar</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Özellikleri</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Yangın söndürme sistemlerine gerekli debi ve basıncı sağlamaktadır. </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Sıklıkla kullanılan tipler DMVP ve DNP serileridir.</a:t>
            </a:r>
          </a:p>
        </p:txBody>
      </p:sp>
      <p:pic>
        <p:nvPicPr>
          <p:cNvPr id="3" name="Resim 2">
            <a:extLst>
              <a:ext uri="{FF2B5EF4-FFF2-40B4-BE49-F238E27FC236}">
                <a16:creationId xmlns:a16="http://schemas.microsoft.com/office/drawing/2014/main" id="{1EBD226E-9AF7-7F4C-4693-98FDC672414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27984" y="572180"/>
            <a:ext cx="4419840" cy="5473119"/>
          </a:xfrm>
          <a:prstGeom prst="rect">
            <a:avLst/>
          </a:prstGeom>
          <a:effectLst>
            <a:outerShdw blurRad="76200" dir="13500000" sy="23000" kx="1200000" algn="br" rotWithShape="0">
              <a:prstClr val="black">
                <a:alpha val="20000"/>
              </a:prstClr>
            </a:outerShdw>
          </a:effectLst>
        </p:spPr>
      </p:pic>
      <p:sp>
        <p:nvSpPr>
          <p:cNvPr id="6" name="Metin kutusu 5">
            <a:extLst>
              <a:ext uri="{FF2B5EF4-FFF2-40B4-BE49-F238E27FC236}">
                <a16:creationId xmlns:a16="http://schemas.microsoft.com/office/drawing/2014/main" id="{AFB89145-8769-E108-7626-933BE753A585}"/>
              </a:ext>
            </a:extLst>
          </p:cNvPr>
          <p:cNvSpPr txBox="1"/>
          <p:nvPr/>
        </p:nvSpPr>
        <p:spPr>
          <a:xfrm>
            <a:off x="236530" y="106660"/>
            <a:ext cx="4681904" cy="523220"/>
          </a:xfrm>
          <a:prstGeom prst="rect">
            <a:avLst/>
          </a:prstGeom>
          <a:noFill/>
        </p:spPr>
        <p:txBody>
          <a:bodyPr wrap="square">
            <a:spAutoFit/>
          </a:bodyPr>
          <a:lstStyle/>
          <a:p>
            <a:r>
              <a:rPr lang="tr-TR" sz="1400" b="1" dirty="0">
                <a:solidFill>
                  <a:schemeClr val="bg1"/>
                </a:solidFill>
                <a:latin typeface="Montserrat Black" panose="00000A00000000000000" pitchFamily="50" charset="0"/>
              </a:rPr>
              <a:t>HİDROFOR</a:t>
            </a:r>
          </a:p>
          <a:p>
            <a:r>
              <a:rPr lang="tr-TR" sz="1400" b="1" dirty="0">
                <a:solidFill>
                  <a:schemeClr val="bg1"/>
                </a:solidFill>
                <a:latin typeface="Montserrat Black" panose="00000A00000000000000" pitchFamily="50" charset="0"/>
              </a:rPr>
              <a:t>SİSTEMLERİ</a:t>
            </a:r>
            <a:endParaRPr lang="en-US" sz="1400" dirty="0">
              <a:solidFill>
                <a:schemeClr val="bg1"/>
              </a:solidFill>
              <a:latin typeface="Montserrat Black" panose="00000A00000000000000" pitchFamily="50" charset="0"/>
            </a:endParaRPr>
          </a:p>
        </p:txBody>
      </p:sp>
      <p:sp>
        <p:nvSpPr>
          <p:cNvPr id="7" name="Metin kutusu 6">
            <a:extLst>
              <a:ext uri="{FF2B5EF4-FFF2-40B4-BE49-F238E27FC236}">
                <a16:creationId xmlns:a16="http://schemas.microsoft.com/office/drawing/2014/main" id="{654C7BDA-6FAE-FF3E-099B-6F367881288C}"/>
              </a:ext>
            </a:extLst>
          </p:cNvPr>
          <p:cNvSpPr txBox="1"/>
          <p:nvPr/>
        </p:nvSpPr>
        <p:spPr>
          <a:xfrm>
            <a:off x="3250437" y="1095400"/>
            <a:ext cx="5688632" cy="323165"/>
          </a:xfrm>
          <a:prstGeom prst="rect">
            <a:avLst/>
          </a:prstGeom>
          <a:noFill/>
        </p:spPr>
        <p:txBody>
          <a:bodyPr wrap="square" rtlCol="0">
            <a:spAutoFit/>
          </a:bodyPr>
          <a:lstStyle/>
          <a:p>
            <a:r>
              <a:rPr lang="tr-TR" sz="1500" b="1" dirty="0">
                <a:solidFill>
                  <a:srgbClr val="C72031"/>
                </a:solidFill>
                <a:latin typeface="Montserrat Bold"/>
              </a:rPr>
              <a:t>YANGIN HİDROFORU </a:t>
            </a:r>
            <a:endParaRPr lang="en-US" sz="1500" dirty="0">
              <a:solidFill>
                <a:srgbClr val="C72031"/>
              </a:solidFill>
              <a:latin typeface="Montserrat Bold"/>
            </a:endParaRPr>
          </a:p>
        </p:txBody>
      </p:sp>
    </p:spTree>
    <p:extLst>
      <p:ext uri="{BB962C8B-B14F-4D97-AF65-F5344CB8AC3E}">
        <p14:creationId xmlns:p14="http://schemas.microsoft.com/office/powerpoint/2010/main" val="2058445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8" presetClass="entr" presetSubtype="16"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diamond(in)">
                                      <p:cBhvr>
                                        <p:cTn id="11" dur="1250"/>
                                        <p:tgtEl>
                                          <p:spTgt spid="4">
                                            <p:txEl>
                                              <p:pRg st="0" end="0"/>
                                            </p:txEl>
                                          </p:spTgt>
                                        </p:tgtEl>
                                      </p:cBhvr>
                                    </p:animEffect>
                                  </p:childTnLst>
                                </p:cTn>
                              </p:par>
                            </p:childTnLst>
                          </p:cTn>
                        </p:par>
                        <p:par>
                          <p:cTn id="12" fill="hold">
                            <p:stCondLst>
                              <p:cond delay="2250"/>
                            </p:stCondLst>
                            <p:childTnLst>
                              <p:par>
                                <p:cTn id="13" presetID="8" presetClass="entr" presetSubtype="16"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diamond(in)">
                                      <p:cBhvr>
                                        <p:cTn id="15" dur="1250"/>
                                        <p:tgtEl>
                                          <p:spTgt spid="4">
                                            <p:txEl>
                                              <p:pRg st="1" end="1"/>
                                            </p:txEl>
                                          </p:spTgt>
                                        </p:tgtEl>
                                      </p:cBhvr>
                                    </p:animEffect>
                                  </p:childTnLst>
                                </p:cTn>
                              </p:par>
                            </p:childTnLst>
                          </p:cTn>
                        </p:par>
                        <p:par>
                          <p:cTn id="16" fill="hold">
                            <p:stCondLst>
                              <p:cond delay="3500"/>
                            </p:stCondLst>
                            <p:childTnLst>
                              <p:par>
                                <p:cTn id="17" presetID="8" presetClass="entr" presetSubtype="16"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diamond(in)">
                                      <p:cBhvr>
                                        <p:cTn id="19" dur="1250"/>
                                        <p:tgtEl>
                                          <p:spTgt spid="4">
                                            <p:txEl>
                                              <p:pRg st="2" end="2"/>
                                            </p:txEl>
                                          </p:spTgt>
                                        </p:tgtEl>
                                      </p:cBhvr>
                                    </p:animEffect>
                                  </p:childTnLst>
                                </p:cTn>
                              </p:par>
                            </p:childTnLst>
                          </p:cTn>
                        </p:par>
                        <p:par>
                          <p:cTn id="20" fill="hold">
                            <p:stCondLst>
                              <p:cond delay="4750"/>
                            </p:stCondLst>
                            <p:childTnLst>
                              <p:par>
                                <p:cTn id="21" presetID="8" presetClass="entr" presetSubtype="16"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diamond(in)">
                                      <p:cBhvr>
                                        <p:cTn id="23" dur="1250"/>
                                        <p:tgtEl>
                                          <p:spTgt spid="4">
                                            <p:txEl>
                                              <p:pRg st="3" end="3"/>
                                            </p:txEl>
                                          </p:spTgt>
                                        </p:tgtEl>
                                      </p:cBhvr>
                                    </p:animEffect>
                                  </p:childTnLst>
                                </p:cTn>
                              </p:par>
                            </p:childTnLst>
                          </p:cTn>
                        </p:par>
                        <p:par>
                          <p:cTn id="24" fill="hold">
                            <p:stCondLst>
                              <p:cond delay="6000"/>
                            </p:stCondLst>
                            <p:childTnLst>
                              <p:par>
                                <p:cTn id="25" presetID="8" presetClass="entr" presetSubtype="16" fill="hold"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amond(in)">
                                      <p:cBhvr>
                                        <p:cTn id="27" dur="1250"/>
                                        <p:tgtEl>
                                          <p:spTgt spid="4">
                                            <p:txEl>
                                              <p:pRg st="4" end="4"/>
                                            </p:txEl>
                                          </p:spTgt>
                                        </p:tgtEl>
                                      </p:cBhvr>
                                    </p:animEffect>
                                  </p:childTnLst>
                                </p:cTn>
                              </p:par>
                            </p:childTnLst>
                          </p:cTn>
                        </p:par>
                        <p:par>
                          <p:cTn id="28" fill="hold">
                            <p:stCondLst>
                              <p:cond delay="7250"/>
                            </p:stCondLst>
                            <p:childTnLst>
                              <p:par>
                                <p:cTn id="29" presetID="8" presetClass="entr" presetSubtype="16" fill="hold" nodeType="after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diamond(in)">
                                      <p:cBhvr>
                                        <p:cTn id="31" dur="1250"/>
                                        <p:tgtEl>
                                          <p:spTgt spid="4">
                                            <p:txEl>
                                              <p:pRg st="5" end="5"/>
                                            </p:txEl>
                                          </p:spTgt>
                                        </p:tgtEl>
                                      </p:cBhvr>
                                    </p:animEffect>
                                  </p:childTnLst>
                                </p:cTn>
                              </p:par>
                            </p:childTnLst>
                          </p:cTn>
                        </p:par>
                        <p:par>
                          <p:cTn id="32" fill="hold">
                            <p:stCondLst>
                              <p:cond delay="8500"/>
                            </p:stCondLst>
                            <p:childTnLst>
                              <p:par>
                                <p:cTn id="33" presetID="8" presetClass="entr" presetSubtype="16" fill="hold" nodeType="after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diamond(in)">
                                      <p:cBhvr>
                                        <p:cTn id="35" dur="1250"/>
                                        <p:tgtEl>
                                          <p:spTgt spid="4">
                                            <p:txEl>
                                              <p:pRg st="6" end="6"/>
                                            </p:txEl>
                                          </p:spTgt>
                                        </p:tgtEl>
                                      </p:cBhvr>
                                    </p:animEffect>
                                  </p:childTnLst>
                                </p:cTn>
                              </p:par>
                            </p:childTnLst>
                          </p:cTn>
                        </p:par>
                        <p:par>
                          <p:cTn id="36" fill="hold">
                            <p:stCondLst>
                              <p:cond delay="9750"/>
                            </p:stCondLst>
                            <p:childTnLst>
                              <p:par>
                                <p:cTn id="37" presetID="16" presetClass="entr" presetSubtype="2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par>
                          <p:cTn id="40" fill="hold">
                            <p:stCondLst>
                              <p:cond delay="10250"/>
                            </p:stCondLst>
                            <p:childTnLst>
                              <p:par>
                                <p:cTn id="41" presetID="42"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7B802860-C701-606D-6E50-96457FEA85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2074118" y="1154648"/>
            <a:ext cx="5688632" cy="553998"/>
          </a:xfrm>
          <a:prstGeom prst="rect">
            <a:avLst/>
          </a:prstGeom>
          <a:noFill/>
        </p:spPr>
        <p:txBody>
          <a:bodyPr wrap="square" rtlCol="0">
            <a:spAutoFit/>
          </a:bodyPr>
          <a:lstStyle/>
          <a:p>
            <a:pPr algn="ctr"/>
            <a:r>
              <a:rPr lang="tr-TR" sz="1500" b="1" dirty="0">
                <a:solidFill>
                  <a:srgbClr val="C72031"/>
                </a:solidFill>
                <a:latin typeface="Montserrat Bold"/>
              </a:rPr>
              <a:t>DMWP SS SERİSİ DİKEY MİLLİ KADEMELİ HİDROFORLAR</a:t>
            </a:r>
            <a:endParaRPr lang="en-US" sz="1500" dirty="0">
              <a:solidFill>
                <a:srgbClr val="C72031"/>
              </a:solidFill>
              <a:latin typeface="Montserrat Bold"/>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470595" y="2367322"/>
            <a:ext cx="3989031" cy="1725729"/>
          </a:xfrm>
          <a:prstGeom prst="rect">
            <a:avLst/>
          </a:prstGeom>
          <a:noFill/>
        </p:spPr>
        <p:txBody>
          <a:bodyPr wrap="square" rtlCol="0">
            <a:spAutoFit/>
          </a:bodyPr>
          <a:lstStyle/>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Calibri" panose="020F0502020204030204" pitchFamily="34" charset="0"/>
              </a:rPr>
              <a:t>DMVP SS serisi dik milli kademeli hidroforlarda, AISI 304 kalite paslanmaz çarklı dik milli santrifüj pompalar kullanılmaktadır.</a:t>
            </a:r>
            <a:br>
              <a:rPr lang="tr-TR" sz="1200" dirty="0">
                <a:effectLst/>
                <a:latin typeface="Montserrat Light" panose="00000400000000000000" pitchFamily="50" charset="-94"/>
                <a:ea typeface="Calibri" panose="020F0502020204030204" pitchFamily="34" charset="0"/>
                <a:cs typeface="Calibri" panose="020F0502020204030204" pitchFamily="34" charset="0"/>
              </a:rPr>
            </a:br>
            <a:endParaRPr lang="tr-TR" sz="1200" dirty="0">
              <a:effectLst/>
              <a:latin typeface="Montserrat Light" panose="00000400000000000000" pitchFamily="50" charset="-94"/>
              <a:ea typeface="Calibri" panose="020F0502020204030204" pitchFamily="34" charset="0"/>
              <a:cs typeface="Calibri" panose="020F0502020204030204" pitchFamily="34" charset="0"/>
            </a:endParaRP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Calibri" panose="020F0502020204030204" pitchFamily="34" charset="0"/>
              </a:rPr>
              <a:t>Kullanılan pompaya göre, </a:t>
            </a:r>
            <a:r>
              <a:rPr lang="tr-TR" sz="1200" dirty="0">
                <a:latin typeface="Montserrat Light" panose="00000400000000000000" pitchFamily="50" charset="-94"/>
                <a:ea typeface="Calibri" panose="020F0502020204030204" pitchFamily="34" charset="0"/>
                <a:cs typeface="Calibri" panose="020F0502020204030204" pitchFamily="34" charset="0"/>
              </a:rPr>
              <a:t>2</a:t>
            </a:r>
            <a:r>
              <a:rPr lang="tr-TR" sz="1200" dirty="0">
                <a:effectLst/>
                <a:latin typeface="Montserrat Light" panose="00000400000000000000" pitchFamily="50" charset="-94"/>
                <a:ea typeface="Calibri" panose="020F0502020204030204" pitchFamily="34" charset="0"/>
                <a:cs typeface="Calibri" panose="020F0502020204030204" pitchFamily="34" charset="0"/>
              </a:rPr>
              <a:t>-100 m</a:t>
            </a:r>
            <a:r>
              <a:rPr lang="tr-TR" sz="1200" baseline="30000" dirty="0">
                <a:effectLst/>
                <a:latin typeface="Montserrat Light" panose="00000400000000000000" pitchFamily="50" charset="-94"/>
                <a:ea typeface="Calibri" panose="020F0502020204030204" pitchFamily="34" charset="0"/>
                <a:cs typeface="Calibri" panose="020F0502020204030204" pitchFamily="34" charset="0"/>
              </a:rPr>
              <a:t>3</a:t>
            </a:r>
            <a:r>
              <a:rPr lang="tr-TR" sz="1200" dirty="0">
                <a:effectLst/>
                <a:latin typeface="Montserrat Light" panose="00000400000000000000" pitchFamily="50" charset="-94"/>
                <a:ea typeface="Calibri" panose="020F0502020204030204" pitchFamily="34" charset="0"/>
                <a:cs typeface="Calibri" panose="020F0502020204030204" pitchFamily="34" charset="0"/>
              </a:rPr>
              <a:t>/h debi ve </a:t>
            </a:r>
            <a:r>
              <a:rPr lang="tr-TR" sz="1200" dirty="0">
                <a:latin typeface="Montserrat Light" panose="00000400000000000000" pitchFamily="50" charset="-94"/>
                <a:ea typeface="Calibri" panose="020F0502020204030204" pitchFamily="34" charset="0"/>
                <a:cs typeface="Calibri" panose="020F0502020204030204" pitchFamily="34" charset="0"/>
              </a:rPr>
              <a:t>300</a:t>
            </a:r>
            <a:r>
              <a:rPr lang="tr-TR" sz="1200" dirty="0">
                <a:effectLst/>
                <a:latin typeface="Montserrat Light" panose="00000400000000000000" pitchFamily="50" charset="-94"/>
                <a:ea typeface="Calibri" panose="020F0502020204030204" pitchFamily="34" charset="0"/>
                <a:cs typeface="Calibri" panose="020F0502020204030204" pitchFamily="34" charset="0"/>
              </a:rPr>
              <a:t> </a:t>
            </a:r>
            <a:r>
              <a:rPr lang="tr-TR" sz="1200" dirty="0" err="1">
                <a:effectLst/>
                <a:latin typeface="Montserrat Light" panose="00000400000000000000" pitchFamily="50" charset="-94"/>
                <a:ea typeface="Calibri" panose="020F0502020204030204" pitchFamily="34" charset="0"/>
                <a:cs typeface="Calibri" panose="020F0502020204030204" pitchFamily="34" charset="0"/>
              </a:rPr>
              <a:t>mSS</a:t>
            </a:r>
            <a:r>
              <a:rPr lang="tr-TR" sz="1200" dirty="0">
                <a:effectLst/>
                <a:latin typeface="Montserrat Light" panose="00000400000000000000" pitchFamily="50" charset="-94"/>
                <a:ea typeface="Calibri" panose="020F0502020204030204" pitchFamily="34" charset="0"/>
                <a:cs typeface="Calibri" panose="020F0502020204030204" pitchFamily="34" charset="0"/>
              </a:rPr>
              <a:t> maksimum basınca erişebilirler.</a:t>
            </a:r>
          </a:p>
        </p:txBody>
      </p:sp>
      <p:pic>
        <p:nvPicPr>
          <p:cNvPr id="6" name="Resim 5">
            <a:extLst>
              <a:ext uri="{FF2B5EF4-FFF2-40B4-BE49-F238E27FC236}">
                <a16:creationId xmlns:a16="http://schemas.microsoft.com/office/drawing/2014/main" id="{C130D7F1-E2EE-9C71-6F00-303B439FF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37715" y="1708646"/>
            <a:ext cx="3393100" cy="4242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Metin kutusu 10">
            <a:extLst>
              <a:ext uri="{FF2B5EF4-FFF2-40B4-BE49-F238E27FC236}">
                <a16:creationId xmlns:a16="http://schemas.microsoft.com/office/drawing/2014/main" id="{9578FC1D-A4B4-AA3C-7603-DE3D2856A2DA}"/>
              </a:ext>
            </a:extLst>
          </p:cNvPr>
          <p:cNvSpPr txBox="1"/>
          <p:nvPr/>
        </p:nvSpPr>
        <p:spPr>
          <a:xfrm>
            <a:off x="236530" y="106660"/>
            <a:ext cx="4681904" cy="523220"/>
          </a:xfrm>
          <a:prstGeom prst="rect">
            <a:avLst/>
          </a:prstGeom>
          <a:noFill/>
        </p:spPr>
        <p:txBody>
          <a:bodyPr wrap="square">
            <a:spAutoFit/>
          </a:bodyPr>
          <a:lstStyle/>
          <a:p>
            <a:r>
              <a:rPr lang="tr-TR" sz="1400" b="1" dirty="0">
                <a:solidFill>
                  <a:schemeClr val="bg1"/>
                </a:solidFill>
                <a:latin typeface="Montserrat Black" panose="00000A00000000000000" pitchFamily="50" charset="0"/>
              </a:rPr>
              <a:t>HİDROFOR</a:t>
            </a:r>
          </a:p>
          <a:p>
            <a:r>
              <a:rPr lang="tr-TR" sz="1400" b="1" dirty="0">
                <a:solidFill>
                  <a:schemeClr val="bg1"/>
                </a:solidFill>
                <a:latin typeface="Montserrat Black" panose="00000A00000000000000" pitchFamily="50" charset="0"/>
              </a:rPr>
              <a:t>SİSTEMLERİ</a:t>
            </a:r>
            <a:endParaRPr lang="en-US" sz="1400" dirty="0">
              <a:solidFill>
                <a:schemeClr val="bg1"/>
              </a:solidFill>
              <a:latin typeface="Montserrat Black" panose="00000A00000000000000" pitchFamily="50" charset="0"/>
            </a:endParaRPr>
          </a:p>
        </p:txBody>
      </p:sp>
    </p:spTree>
    <p:extLst>
      <p:ext uri="{BB962C8B-B14F-4D97-AF65-F5344CB8AC3E}">
        <p14:creationId xmlns:p14="http://schemas.microsoft.com/office/powerpoint/2010/main" val="2365615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childTnLst>
                          </p:cTn>
                        </p:par>
                        <p:par>
                          <p:cTn id="22" fill="hold">
                            <p:stCondLst>
                              <p:cond delay="3000"/>
                            </p:stCondLst>
                            <p:childTnLst>
                              <p:par>
                                <p:cTn id="23" presetID="16" presetClass="entr" presetSubtype="21"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B6795D8-D6AB-2201-04F1-9343376514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sp>
        <p:nvSpPr>
          <p:cNvPr id="12" name="Metin kutusu 11">
            <a:extLst>
              <a:ext uri="{FF2B5EF4-FFF2-40B4-BE49-F238E27FC236}">
                <a16:creationId xmlns:a16="http://schemas.microsoft.com/office/drawing/2014/main" id="{C6EB6E04-AB07-4365-913B-ED9BDDF5229C}"/>
              </a:ext>
            </a:extLst>
          </p:cNvPr>
          <p:cNvSpPr txBox="1"/>
          <p:nvPr/>
        </p:nvSpPr>
        <p:spPr>
          <a:xfrm>
            <a:off x="236530" y="106660"/>
            <a:ext cx="4681904" cy="523220"/>
          </a:xfrm>
          <a:prstGeom prst="rect">
            <a:avLst/>
          </a:prstGeom>
          <a:noFill/>
        </p:spPr>
        <p:txBody>
          <a:bodyPr wrap="square">
            <a:spAutoFit/>
          </a:bodyPr>
          <a:lstStyle/>
          <a:p>
            <a:r>
              <a:rPr lang="tr-TR" sz="1400" b="1" dirty="0">
                <a:solidFill>
                  <a:schemeClr val="bg1"/>
                </a:solidFill>
                <a:latin typeface="Montserrat Black" panose="00000A00000000000000" pitchFamily="50" charset="0"/>
              </a:rPr>
              <a:t>HİDROFOR</a:t>
            </a:r>
          </a:p>
          <a:p>
            <a:r>
              <a:rPr lang="tr-TR" sz="1400" b="1" dirty="0">
                <a:solidFill>
                  <a:schemeClr val="bg1"/>
                </a:solidFill>
                <a:latin typeface="Montserrat Black" panose="00000A00000000000000" pitchFamily="50" charset="0"/>
              </a:rPr>
              <a:t>SİSTEMLERİ</a:t>
            </a:r>
            <a:endParaRPr lang="en-US" sz="1400" dirty="0">
              <a:solidFill>
                <a:schemeClr val="bg1"/>
              </a:solidFill>
              <a:latin typeface="Montserrat Black" panose="00000A00000000000000" pitchFamily="50" charset="0"/>
            </a:endParaRPr>
          </a:p>
        </p:txBody>
      </p:sp>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582967" y="2056171"/>
            <a:ext cx="3989031" cy="3890424"/>
          </a:xfrm>
          <a:prstGeom prst="rect">
            <a:avLst/>
          </a:prstGeom>
          <a:noFill/>
        </p:spPr>
        <p:txBody>
          <a:bodyPr wrap="square" rtlCol="0">
            <a:spAutoFit/>
          </a:bodyPr>
          <a:lstStyle/>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Kullanım Alanları</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Toplu konutlar</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Fabrika ve endüstriyel yapılar</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Kamu kurumları, AVM, otel vb. yapılar</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İçme suyu tedariği</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Özellikleri</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Paslanmaz çark gövde ve difüzörden oluşmaktadır.</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Yüksek basınç</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Yüksek verim</a:t>
            </a:r>
          </a:p>
          <a:p>
            <a:pPr lvl="0">
              <a:lnSpc>
                <a:spcPct val="150000"/>
              </a:lnSpc>
            </a:pPr>
            <a:endParaRPr lang="tr-TR" sz="1200" dirty="0">
              <a:effectLst/>
              <a:latin typeface="Montserrat Light" panose="00000400000000000000" pitchFamily="50" charset="-94"/>
              <a:ea typeface="Calibri" panose="020F0502020204030204" pitchFamily="34" charset="0"/>
              <a:cs typeface="Calibri" panose="020F0502020204030204" pitchFamily="34" charset="0"/>
            </a:endParaRPr>
          </a:p>
        </p:txBody>
      </p:sp>
      <p:pic>
        <p:nvPicPr>
          <p:cNvPr id="6" name="Resim 5">
            <a:extLst>
              <a:ext uri="{FF2B5EF4-FFF2-40B4-BE49-F238E27FC236}">
                <a16:creationId xmlns:a16="http://schemas.microsoft.com/office/drawing/2014/main" id="{C130D7F1-E2EE-9C71-6F00-303B439FF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37715" y="1708646"/>
            <a:ext cx="3393100" cy="4242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Metin kutusu 6">
            <a:extLst>
              <a:ext uri="{FF2B5EF4-FFF2-40B4-BE49-F238E27FC236}">
                <a16:creationId xmlns:a16="http://schemas.microsoft.com/office/drawing/2014/main" id="{CED2CEE2-2512-9EE0-0CED-09574769C8B4}"/>
              </a:ext>
            </a:extLst>
          </p:cNvPr>
          <p:cNvSpPr txBox="1"/>
          <p:nvPr/>
        </p:nvSpPr>
        <p:spPr>
          <a:xfrm>
            <a:off x="2074118" y="1154648"/>
            <a:ext cx="5688632" cy="553998"/>
          </a:xfrm>
          <a:prstGeom prst="rect">
            <a:avLst/>
          </a:prstGeom>
          <a:noFill/>
        </p:spPr>
        <p:txBody>
          <a:bodyPr wrap="square" rtlCol="0">
            <a:spAutoFit/>
          </a:bodyPr>
          <a:lstStyle/>
          <a:p>
            <a:pPr algn="ctr"/>
            <a:r>
              <a:rPr lang="tr-TR" sz="1500" b="1" dirty="0">
                <a:solidFill>
                  <a:srgbClr val="C72031"/>
                </a:solidFill>
                <a:latin typeface="Montserrat Bold"/>
              </a:rPr>
              <a:t>DMWP SS SERİSİ DİKEY MİLLİ KADEMELİ HİDROFORLAR</a:t>
            </a:r>
            <a:endParaRPr lang="en-US" sz="1500" dirty="0">
              <a:solidFill>
                <a:srgbClr val="C72031"/>
              </a:solidFill>
              <a:latin typeface="Montserrat Bold"/>
            </a:endParaRPr>
          </a:p>
        </p:txBody>
      </p:sp>
    </p:spTree>
    <p:extLst>
      <p:ext uri="{BB962C8B-B14F-4D97-AF65-F5344CB8AC3E}">
        <p14:creationId xmlns:p14="http://schemas.microsoft.com/office/powerpoint/2010/main" val="1446447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500"/>
                            </p:stCondLst>
                            <p:childTnLst>
                              <p:par>
                                <p:cTn id="13" presetID="42" presetClass="entr" presetSubtype="0" fill="hold"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22" presetClass="entr" presetSubtype="4"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down)">
                                      <p:cBhvr>
                                        <p:cTn id="21" dur="500"/>
                                        <p:tgtEl>
                                          <p:spTgt spid="4">
                                            <p:txEl>
                                              <p:pRg st="1" end="1"/>
                                            </p:txEl>
                                          </p:spTgt>
                                        </p:tgtEl>
                                      </p:cBhvr>
                                    </p:animEffect>
                                  </p:childTnLst>
                                </p:cTn>
                              </p:par>
                            </p:childTnLst>
                          </p:cTn>
                        </p:par>
                        <p:par>
                          <p:cTn id="22" fill="hold">
                            <p:stCondLst>
                              <p:cond delay="4000"/>
                            </p:stCondLst>
                            <p:childTnLst>
                              <p:par>
                                <p:cTn id="23" presetID="22" presetClass="entr" presetSubtype="4" fill="hold" nodeType="after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00"/>
                                        <p:tgtEl>
                                          <p:spTgt spid="4">
                                            <p:txEl>
                                              <p:pRg st="2" end="2"/>
                                            </p:txEl>
                                          </p:spTgt>
                                        </p:tgtEl>
                                      </p:cBhvr>
                                    </p:animEffect>
                                  </p:childTnLst>
                                </p:cTn>
                              </p:par>
                            </p:childTnLst>
                          </p:cTn>
                        </p:par>
                        <p:par>
                          <p:cTn id="26" fill="hold">
                            <p:stCondLst>
                              <p:cond delay="4500"/>
                            </p:stCondLst>
                            <p:childTnLst>
                              <p:par>
                                <p:cTn id="27" presetID="22" presetClass="entr" presetSubtype="4" fill="hold" nodeType="after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down)">
                                      <p:cBhvr>
                                        <p:cTn id="29" dur="500"/>
                                        <p:tgtEl>
                                          <p:spTgt spid="4">
                                            <p:txEl>
                                              <p:pRg st="3" end="3"/>
                                            </p:txEl>
                                          </p:spTgt>
                                        </p:tgtEl>
                                      </p:cBhvr>
                                    </p:animEffect>
                                  </p:childTnLst>
                                </p:cTn>
                              </p:par>
                            </p:childTnLst>
                          </p:cTn>
                        </p:par>
                        <p:par>
                          <p:cTn id="30" fill="hold">
                            <p:stCondLst>
                              <p:cond delay="5000"/>
                            </p:stCondLst>
                            <p:childTnLst>
                              <p:par>
                                <p:cTn id="31" presetID="22" presetClass="entr" presetSubtype="4" fill="hold" nodeType="after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down)">
                                      <p:cBhvr>
                                        <p:cTn id="33" dur="500"/>
                                        <p:tgtEl>
                                          <p:spTgt spid="4">
                                            <p:txEl>
                                              <p:pRg st="4" end="4"/>
                                            </p:txEl>
                                          </p:spTgt>
                                        </p:tgtEl>
                                      </p:cBhvr>
                                    </p:animEffect>
                                  </p:childTnLst>
                                </p:cTn>
                              </p:par>
                            </p:childTnLst>
                          </p:cTn>
                        </p:par>
                        <p:par>
                          <p:cTn id="34" fill="hold">
                            <p:stCondLst>
                              <p:cond delay="5500"/>
                            </p:stCondLst>
                            <p:childTnLst>
                              <p:par>
                                <p:cTn id="35" presetID="6" presetClass="entr" presetSubtype="16" fill="hold" nodeType="after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circle(in)">
                                      <p:cBhvr>
                                        <p:cTn id="37" dur="2000"/>
                                        <p:tgtEl>
                                          <p:spTgt spid="4">
                                            <p:txEl>
                                              <p:pRg st="5" end="5"/>
                                            </p:txEl>
                                          </p:spTgt>
                                        </p:tgtEl>
                                      </p:cBhvr>
                                    </p:animEffect>
                                  </p:childTnLst>
                                </p:cTn>
                              </p:par>
                            </p:childTnLst>
                          </p:cTn>
                        </p:par>
                        <p:par>
                          <p:cTn id="38" fill="hold">
                            <p:stCondLst>
                              <p:cond delay="7500"/>
                            </p:stCondLst>
                            <p:childTnLst>
                              <p:par>
                                <p:cTn id="39" presetID="21" presetClass="entr" presetSubtype="1" fill="hold" nodeType="after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wheel(1)">
                                      <p:cBhvr>
                                        <p:cTn id="41" dur="2000"/>
                                        <p:tgtEl>
                                          <p:spTgt spid="4">
                                            <p:txEl>
                                              <p:pRg st="6" end="6"/>
                                            </p:txEl>
                                          </p:spTgt>
                                        </p:tgtEl>
                                      </p:cBhvr>
                                    </p:animEffect>
                                  </p:childTnLst>
                                </p:cTn>
                              </p:par>
                            </p:childTnLst>
                          </p:cTn>
                        </p:par>
                        <p:par>
                          <p:cTn id="42" fill="hold">
                            <p:stCondLst>
                              <p:cond delay="9500"/>
                            </p:stCondLst>
                            <p:childTnLst>
                              <p:par>
                                <p:cTn id="43" presetID="21" presetClass="entr" presetSubtype="1" fill="hold" nodeType="after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animEffect transition="in" filter="wheel(1)">
                                      <p:cBhvr>
                                        <p:cTn id="45" dur="2000"/>
                                        <p:tgtEl>
                                          <p:spTgt spid="4">
                                            <p:txEl>
                                              <p:pRg st="7" end="7"/>
                                            </p:txEl>
                                          </p:spTgt>
                                        </p:tgtEl>
                                      </p:cBhvr>
                                    </p:animEffect>
                                  </p:childTnLst>
                                </p:cTn>
                              </p:par>
                            </p:childTnLst>
                          </p:cTn>
                        </p:par>
                        <p:par>
                          <p:cTn id="46" fill="hold">
                            <p:stCondLst>
                              <p:cond delay="11500"/>
                            </p:stCondLst>
                            <p:childTnLst>
                              <p:par>
                                <p:cTn id="47" presetID="21" presetClass="entr" presetSubtype="1" fill="hold" nodeType="after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wheel(1)">
                                      <p:cBhvr>
                                        <p:cTn id="49" dur="2000"/>
                                        <p:tgtEl>
                                          <p:spTgt spid="4">
                                            <p:txEl>
                                              <p:pRg st="8" end="8"/>
                                            </p:txEl>
                                          </p:spTgt>
                                        </p:tgtEl>
                                      </p:cBhvr>
                                    </p:animEffect>
                                  </p:childTnLst>
                                </p:cTn>
                              </p:par>
                            </p:childTnLst>
                          </p:cTn>
                        </p:par>
                        <p:par>
                          <p:cTn id="50" fill="hold">
                            <p:stCondLst>
                              <p:cond delay="13500"/>
                            </p:stCondLst>
                            <p:childTnLst>
                              <p:par>
                                <p:cTn id="51" presetID="42"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Resim 14">
            <a:extLst>
              <a:ext uri="{FF2B5EF4-FFF2-40B4-BE49-F238E27FC236}">
                <a16:creationId xmlns:a16="http://schemas.microsoft.com/office/drawing/2014/main" id="{A1BA72F2-4CED-D7D1-500E-3778CAF3F3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1187624" y="1640861"/>
            <a:ext cx="5004048" cy="323165"/>
          </a:xfrm>
          <a:prstGeom prst="rect">
            <a:avLst/>
          </a:prstGeom>
          <a:noFill/>
        </p:spPr>
        <p:txBody>
          <a:bodyPr wrap="square" rtlCol="0">
            <a:spAutoFit/>
          </a:bodyPr>
          <a:lstStyle/>
          <a:p>
            <a:r>
              <a:rPr lang="tr-TR" sz="1500" b="1" dirty="0">
                <a:solidFill>
                  <a:srgbClr val="C72031"/>
                </a:solidFill>
                <a:latin typeface="Montserrat Bold"/>
              </a:rPr>
              <a:t>DUYAR POMPA ve HİDROFOR SİSTEMLERİ</a:t>
            </a:r>
            <a:endParaRPr lang="en-US" sz="1500" dirty="0">
              <a:solidFill>
                <a:srgbClr val="C72031"/>
              </a:solidFill>
              <a:latin typeface="Montserrat Bold"/>
            </a:endParaRPr>
          </a:p>
        </p:txBody>
      </p:sp>
      <p:sp>
        <p:nvSpPr>
          <p:cNvPr id="11" name="Metin kutusu 10">
            <a:extLst>
              <a:ext uri="{FF2B5EF4-FFF2-40B4-BE49-F238E27FC236}">
                <a16:creationId xmlns:a16="http://schemas.microsoft.com/office/drawing/2014/main" id="{A3D0FBE8-319D-4F10-9934-5044E0F3149D}"/>
              </a:ext>
            </a:extLst>
          </p:cNvPr>
          <p:cNvSpPr txBox="1"/>
          <p:nvPr/>
        </p:nvSpPr>
        <p:spPr>
          <a:xfrm>
            <a:off x="516140" y="1964026"/>
            <a:ext cx="8425448" cy="2359620"/>
          </a:xfrm>
          <a:prstGeom prst="rect">
            <a:avLst/>
          </a:prstGeom>
          <a:noFill/>
        </p:spPr>
        <p:txBody>
          <a:bodyPr wrap="square" rtlCol="0">
            <a:spAutoFit/>
          </a:bodyPr>
          <a:lstStyle/>
          <a:p>
            <a:pPr marL="285750" indent="-285750">
              <a:lnSpc>
                <a:spcPct val="150000"/>
              </a:lnSpc>
              <a:spcAft>
                <a:spcPts val="800"/>
              </a:spcAft>
              <a:buFont typeface="Arial" panose="020B0604020202020204" pitchFamily="34" charset="0"/>
              <a:buChar char="•"/>
            </a:pPr>
            <a:r>
              <a:rPr lang="tr-TR" sz="1400" dirty="0">
                <a:effectLst/>
                <a:latin typeface="Montserrat Light" panose="00000400000000000000" pitchFamily="50" charset="-94"/>
                <a:ea typeface="Calibri" panose="020F0502020204030204" pitchFamily="34" charset="0"/>
                <a:cs typeface="Calibri" panose="020F0502020204030204" pitchFamily="34" charset="0"/>
              </a:rPr>
              <a:t>Sunduğumuz yüksek verimli, çevreci ve </a:t>
            </a:r>
            <a:r>
              <a:rPr lang="tr-TR" sz="1400" dirty="0" err="1">
                <a:effectLst/>
                <a:latin typeface="Montserrat Light" panose="00000400000000000000" pitchFamily="50" charset="-94"/>
                <a:ea typeface="Calibri" panose="020F0502020204030204" pitchFamily="34" charset="0"/>
                <a:cs typeface="Calibri" panose="020F0502020204030204" pitchFamily="34" charset="0"/>
              </a:rPr>
              <a:t>inovatif</a:t>
            </a:r>
            <a:r>
              <a:rPr lang="tr-TR" sz="1400" dirty="0">
                <a:effectLst/>
                <a:latin typeface="Montserrat Light" panose="00000400000000000000" pitchFamily="50" charset="-94"/>
                <a:ea typeface="Calibri" panose="020F0502020204030204" pitchFamily="34" charset="0"/>
                <a:cs typeface="Calibri" panose="020F0502020204030204" pitchFamily="34" charset="0"/>
              </a:rPr>
              <a:t> pompa ve hidrofor çeşitleri ile ihtiyaca en uygun sistemlerin seçilmesine yardımcı oluyoruz. </a:t>
            </a:r>
            <a:endParaRPr lang="tr-TR" sz="1400" dirty="0">
              <a:effectLst/>
              <a:latin typeface="Montserrat Light" panose="00000400000000000000" pitchFamily="50" charset="-94"/>
              <a:ea typeface="Calibri" panose="020F0502020204030204" pitchFamily="34" charset="0"/>
              <a:cs typeface="Times New Roman" panose="02020603050405020304" pitchFamily="18" charset="0"/>
            </a:endParaRPr>
          </a:p>
          <a:p>
            <a:pPr marL="285750" indent="-285750">
              <a:lnSpc>
                <a:spcPct val="150000"/>
              </a:lnSpc>
              <a:spcAft>
                <a:spcPts val="800"/>
              </a:spcAft>
              <a:buFont typeface="Arial" panose="020B0604020202020204" pitchFamily="34" charset="0"/>
              <a:buChar char="•"/>
            </a:pPr>
            <a:r>
              <a:rPr lang="tr-TR" sz="1400" dirty="0">
                <a:effectLst/>
                <a:latin typeface="Montserrat Light" panose="00000400000000000000" pitchFamily="50" charset="-94"/>
                <a:ea typeface="Calibri" panose="020F0502020204030204" pitchFamily="34" charset="0"/>
                <a:cs typeface="Calibri" panose="020F0502020204030204" pitchFamily="34" charset="0"/>
              </a:rPr>
              <a:t>Pompa sektöründeki uzmanlığımız ile NFPA 20, TSEN 12845, TSE, ISO ve CE standartlarına uygun, kaliteli pompalama sistemleri üretiyor; konutlarda, ofis binalarında, endüstriyel tesislerde, eğitim kurumlarında, enerji tesislerinde, akaryakıt ve gaz sanayisinde güvenilir yaşam alanları yaratıyoruz. </a:t>
            </a:r>
            <a:endParaRPr lang="tr-TR" sz="1400" dirty="0">
              <a:effectLst/>
              <a:latin typeface="Montserrat Light" panose="00000400000000000000" pitchFamily="50" charset="-94"/>
              <a:ea typeface="Calibri" panose="020F0502020204030204" pitchFamily="34" charset="0"/>
              <a:cs typeface="Times New Roman" panose="02020603050405020304" pitchFamily="18" charset="0"/>
            </a:endParaRPr>
          </a:p>
          <a:p>
            <a:endParaRPr lang="en-US" sz="800" dirty="0">
              <a:latin typeface="Montserrat ExtraLight" panose="00000300000000000000" pitchFamily="50" charset="-94"/>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sp>
        <p:nvSpPr>
          <p:cNvPr id="12" name="Metin kutusu 11">
            <a:extLst>
              <a:ext uri="{FF2B5EF4-FFF2-40B4-BE49-F238E27FC236}">
                <a16:creationId xmlns:a16="http://schemas.microsoft.com/office/drawing/2014/main" id="{C6EB6E04-AB07-4365-913B-ED9BDDF5229C}"/>
              </a:ext>
            </a:extLst>
          </p:cNvPr>
          <p:cNvSpPr txBox="1"/>
          <p:nvPr/>
        </p:nvSpPr>
        <p:spPr>
          <a:xfrm>
            <a:off x="308435" y="225923"/>
            <a:ext cx="4681904" cy="369332"/>
          </a:xfrm>
          <a:prstGeom prst="rect">
            <a:avLst/>
          </a:prstGeom>
          <a:noFill/>
        </p:spPr>
        <p:txBody>
          <a:bodyPr wrap="square">
            <a:spAutoFit/>
          </a:bodyPr>
          <a:lstStyle/>
          <a:p>
            <a:r>
              <a:rPr lang="tr-TR" b="1" dirty="0">
                <a:solidFill>
                  <a:schemeClr val="bg1"/>
                </a:solidFill>
                <a:latin typeface="Montserrat Black" panose="00000A00000000000000" pitchFamily="50" charset="0"/>
              </a:rPr>
              <a:t>HAKKIMIZDA</a:t>
            </a:r>
            <a:endParaRPr lang="en-US" dirty="0">
              <a:solidFill>
                <a:schemeClr val="bg1"/>
              </a:solidFill>
              <a:latin typeface="Montserrat Black" panose="00000A00000000000000" pitchFamily="50" charset="0"/>
            </a:endParaRPr>
          </a:p>
        </p:txBody>
      </p:sp>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pic>
        <p:nvPicPr>
          <p:cNvPr id="3" name="Resim 2">
            <a:extLst>
              <a:ext uri="{FF2B5EF4-FFF2-40B4-BE49-F238E27FC236}">
                <a16:creationId xmlns:a16="http://schemas.microsoft.com/office/drawing/2014/main" id="{DD7F48CF-6A17-F439-8853-8B8FD9AE32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77609" y="4052835"/>
            <a:ext cx="2496704" cy="1432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Resim 5">
            <a:extLst>
              <a:ext uri="{FF2B5EF4-FFF2-40B4-BE49-F238E27FC236}">
                <a16:creationId xmlns:a16="http://schemas.microsoft.com/office/drawing/2014/main" id="{4C558B08-2145-AC22-2ED6-20721074E82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02268" y="4057442"/>
            <a:ext cx="2496704" cy="1432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Resim 13">
            <a:extLst>
              <a:ext uri="{FF2B5EF4-FFF2-40B4-BE49-F238E27FC236}">
                <a16:creationId xmlns:a16="http://schemas.microsoft.com/office/drawing/2014/main" id="{84107917-3F23-E5A5-C95B-17339AEBB0D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261315" y="4052835"/>
            <a:ext cx="2548899" cy="1432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432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F32773E-C866-4F39-484E-E0A4311800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2195736" y="1120947"/>
            <a:ext cx="5832648" cy="553998"/>
          </a:xfrm>
          <a:prstGeom prst="rect">
            <a:avLst/>
          </a:prstGeom>
          <a:noFill/>
        </p:spPr>
        <p:txBody>
          <a:bodyPr wrap="square" rtlCol="0">
            <a:spAutoFit/>
          </a:bodyPr>
          <a:lstStyle/>
          <a:p>
            <a:pPr algn="ctr"/>
            <a:r>
              <a:rPr lang="tr-TR" sz="1500" b="1" dirty="0">
                <a:solidFill>
                  <a:srgbClr val="C72031"/>
                </a:solidFill>
                <a:latin typeface="Montserrat Bold"/>
              </a:rPr>
              <a:t>OPUS FREKANS KONTROLLÜ SİRKÜLASYON POMPALARI </a:t>
            </a:r>
            <a:endParaRPr lang="en-US" sz="1500" dirty="0">
              <a:solidFill>
                <a:srgbClr val="C72031"/>
              </a:solidFill>
              <a:latin typeface="Montserrat Bold"/>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470593" y="2514836"/>
            <a:ext cx="4101405" cy="1828321"/>
          </a:xfrm>
          <a:prstGeom prst="rect">
            <a:avLst/>
          </a:prstGeom>
          <a:noFill/>
        </p:spPr>
        <p:txBody>
          <a:bodyPr wrap="square" rtlCol="0">
            <a:spAutoFit/>
          </a:bodyPr>
          <a:lstStyle/>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OPUS </a:t>
            </a:r>
            <a:r>
              <a:rPr lang="tr-TR" sz="1200" dirty="0">
                <a:latin typeface="Montserrat Light" panose="00000400000000000000" pitchFamily="50" charset="-94"/>
                <a:ea typeface="Calibri" panose="020F0502020204030204" pitchFamily="34" charset="0"/>
                <a:cs typeface="Times New Roman" panose="02020603050405020304" pitchFamily="18" charset="0"/>
              </a:rPr>
              <a:t>serisi</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pompalar, frekans kontrollü, ıslak rotorlu sirkülasyon pompalarıdır.</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OPUS </a:t>
            </a:r>
            <a:r>
              <a:rPr lang="tr-TR" sz="1200" dirty="0">
                <a:latin typeface="Montserrat Light" panose="00000400000000000000" pitchFamily="50" charset="-94"/>
                <a:ea typeface="Calibri" panose="020F0502020204030204" pitchFamily="34" charset="0"/>
                <a:cs typeface="Times New Roman" panose="02020603050405020304" pitchFamily="18" charset="0"/>
              </a:rPr>
              <a:t>serisi</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pompalar </a:t>
            </a:r>
            <a:r>
              <a:rPr lang="tr-TR" sz="1200" dirty="0">
                <a:latin typeface="Montserrat Light" panose="00000400000000000000" pitchFamily="50" charset="-94"/>
                <a:ea typeface="Calibri" panose="020F0502020204030204" pitchFamily="34" charset="0"/>
                <a:cs typeface="Times New Roman" panose="02020603050405020304" pitchFamily="18" charset="0"/>
              </a:rPr>
              <a:t>2</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-55 m</a:t>
            </a:r>
            <a:r>
              <a:rPr lang="tr-TR" sz="1200" baseline="30000" dirty="0">
                <a:effectLst/>
                <a:latin typeface="Montserrat Light" panose="00000400000000000000" pitchFamily="50" charset="-94"/>
                <a:ea typeface="Calibri" panose="020F0502020204030204" pitchFamily="34" charset="0"/>
                <a:cs typeface="Times New Roman" panose="02020603050405020304" pitchFamily="18" charset="0"/>
              </a:rPr>
              <a:t>3</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/h debi ve </a:t>
            </a:r>
            <a:r>
              <a:rPr lang="tr-TR" sz="1200" dirty="0">
                <a:latin typeface="Montserrat Light" panose="00000400000000000000" pitchFamily="50" charset="-94"/>
                <a:ea typeface="Calibri" panose="020F0502020204030204" pitchFamily="34" charset="0"/>
                <a:cs typeface="Times New Roman" panose="02020603050405020304" pitchFamily="18" charset="0"/>
              </a:rPr>
              <a:t>15 </a:t>
            </a:r>
            <a:r>
              <a:rPr lang="tr-TR" sz="1200" dirty="0" err="1">
                <a:latin typeface="Montserrat Light" panose="00000400000000000000" pitchFamily="50" charset="-94"/>
                <a:ea typeface="Calibri" panose="020F0502020204030204" pitchFamily="34" charset="0"/>
                <a:cs typeface="Times New Roman" panose="02020603050405020304" pitchFamily="18" charset="0"/>
              </a:rPr>
              <a:t>mSS</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maksimum basınca erişebilirler.</a:t>
            </a:r>
          </a:p>
          <a:p>
            <a:pPr marL="171450" indent="-171450">
              <a:lnSpc>
                <a:spcPct val="150000"/>
              </a:lnSpc>
              <a:buFont typeface="Arial" panose="020B0604020202020204" pitchFamily="34" charset="0"/>
              <a:buChar char="•"/>
            </a:pPr>
            <a:endParaRPr lang="tr-TR" sz="1200" dirty="0">
              <a:solidFill>
                <a:srgbClr val="FF0000"/>
              </a:solidFill>
              <a:latin typeface="Montserrat Light" panose="00000400000000000000" pitchFamily="50" charset="-94"/>
            </a:endParaRPr>
          </a:p>
        </p:txBody>
      </p:sp>
      <p:pic>
        <p:nvPicPr>
          <p:cNvPr id="3" name="Resim 2">
            <a:extLst>
              <a:ext uri="{FF2B5EF4-FFF2-40B4-BE49-F238E27FC236}">
                <a16:creationId xmlns:a16="http://schemas.microsoft.com/office/drawing/2014/main" id="{CE0F166E-94B1-88DC-BD70-BB5C587BCE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54151" y="1570753"/>
            <a:ext cx="6374434" cy="4249624"/>
          </a:xfrm>
          <a:prstGeom prst="rect">
            <a:avLst/>
          </a:prstGeom>
          <a:effectLst>
            <a:outerShdw blurRad="76200" dir="13500000" sy="23000" kx="1200000" algn="br" rotWithShape="0">
              <a:prstClr val="black">
                <a:alpha val="20000"/>
              </a:prstClr>
            </a:outerShdw>
          </a:effectLst>
        </p:spPr>
      </p:pic>
      <p:sp>
        <p:nvSpPr>
          <p:cNvPr id="6" name="Metin kutusu 5">
            <a:extLst>
              <a:ext uri="{FF2B5EF4-FFF2-40B4-BE49-F238E27FC236}">
                <a16:creationId xmlns:a16="http://schemas.microsoft.com/office/drawing/2014/main" id="{63A722B5-7EBC-704D-6049-16780833A9C4}"/>
              </a:ext>
            </a:extLst>
          </p:cNvPr>
          <p:cNvSpPr txBox="1"/>
          <p:nvPr/>
        </p:nvSpPr>
        <p:spPr>
          <a:xfrm>
            <a:off x="194852" y="111160"/>
            <a:ext cx="4681904" cy="523220"/>
          </a:xfrm>
          <a:prstGeom prst="rect">
            <a:avLst/>
          </a:prstGeom>
          <a:noFill/>
        </p:spPr>
        <p:txBody>
          <a:bodyPr wrap="square">
            <a:spAutoFit/>
          </a:bodyPr>
          <a:lstStyle/>
          <a:p>
            <a:r>
              <a:rPr lang="tr-TR" sz="1400" b="1" dirty="0">
                <a:solidFill>
                  <a:schemeClr val="bg1"/>
                </a:solidFill>
                <a:latin typeface="Montserrat Black" panose="00000A00000000000000" pitchFamily="50" charset="0"/>
              </a:rPr>
              <a:t>SİRKÜLASYON</a:t>
            </a:r>
          </a:p>
          <a:p>
            <a:r>
              <a:rPr lang="tr-TR" sz="1400" b="1" dirty="0">
                <a:solidFill>
                  <a:schemeClr val="bg1"/>
                </a:solidFill>
                <a:latin typeface="Montserrat Black" panose="00000A00000000000000" pitchFamily="50" charset="0"/>
              </a:rPr>
              <a:t>POMPALARI</a:t>
            </a:r>
            <a:endParaRPr lang="en-US" sz="1400" dirty="0">
              <a:solidFill>
                <a:schemeClr val="bg1"/>
              </a:solidFill>
              <a:latin typeface="Montserrat Black" panose="00000A00000000000000" pitchFamily="50" charset="0"/>
            </a:endParaRPr>
          </a:p>
        </p:txBody>
      </p:sp>
    </p:spTree>
    <p:extLst>
      <p:ext uri="{BB962C8B-B14F-4D97-AF65-F5344CB8AC3E}">
        <p14:creationId xmlns:p14="http://schemas.microsoft.com/office/powerpoint/2010/main" val="2556220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par>
                          <p:cTn id="13" fill="hold">
                            <p:stCondLst>
                              <p:cond delay="1500"/>
                            </p:stCondLst>
                            <p:childTnLst>
                              <p:par>
                                <p:cTn id="14" presetID="21" presetClass="entr" presetSubtype="1"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heel(1)">
                                      <p:cBhvr>
                                        <p:cTn id="16" dur="2000"/>
                                        <p:tgtEl>
                                          <p:spTgt spid="4">
                                            <p:txEl>
                                              <p:pRg st="0" end="0"/>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heel(1)">
                                      <p:cBhvr>
                                        <p:cTn id="19" dur="2000"/>
                                        <p:tgtEl>
                                          <p:spTgt spid="4">
                                            <p:txEl>
                                              <p:pRg st="1" end="1"/>
                                            </p:txEl>
                                          </p:spTgt>
                                        </p:tgtEl>
                                      </p:cBhvr>
                                    </p:animEffect>
                                  </p:childTnLst>
                                </p:cTn>
                              </p:par>
                            </p:childTnLst>
                          </p:cTn>
                        </p:par>
                        <p:par>
                          <p:cTn id="20" fill="hold">
                            <p:stCondLst>
                              <p:cond delay="35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175AA0B-D087-8623-CC6E-99498FF46F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713575" y="2212862"/>
            <a:ext cx="4101405" cy="3613425"/>
          </a:xfrm>
          <a:prstGeom prst="rect">
            <a:avLst/>
          </a:prstGeom>
          <a:noFill/>
        </p:spPr>
        <p:txBody>
          <a:bodyPr wrap="square" rtlCol="0">
            <a:spAutoFit/>
          </a:bodyPr>
          <a:lstStyle/>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Kullanım Alanları</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Isıtma soğutma sistemleri</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Bina sistemleri</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Özellikleri</a:t>
            </a:r>
          </a:p>
          <a:p>
            <a:pPr marL="171450" lvl="0" indent="-171450">
              <a:lnSpc>
                <a:spcPct val="150000"/>
              </a:lnSpc>
              <a:buFont typeface="Arial" panose="020B0604020202020204" pitchFamily="34" charset="0"/>
              <a:buChar char="•"/>
            </a:pPr>
            <a:r>
              <a:rPr lang="tr-TR" sz="1200" dirty="0">
                <a:latin typeface="Montserrat Light" panose="00000400000000000000" pitchFamily="50" charset="-94"/>
                <a:ea typeface="Calibri" panose="020F0502020204030204" pitchFamily="34" charset="0"/>
                <a:cs typeface="Times New Roman" panose="02020603050405020304" pitchFamily="18" charset="0"/>
              </a:rPr>
              <a:t>E</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nerji verimlilik indeksi (&lt; 0,23)</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Frekans kontrolü ile düşük enerji maliyeti</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Sessiz çalışma</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Islak rotor sayesinde uzun ömür</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Düşük bakım ve servis maliyeti</a:t>
            </a:r>
          </a:p>
          <a:p>
            <a:pPr>
              <a:lnSpc>
                <a:spcPct val="150000"/>
              </a:lnSpc>
            </a:pPr>
            <a:endParaRPr lang="tr-TR" sz="1200" dirty="0">
              <a:solidFill>
                <a:srgbClr val="FF0000"/>
              </a:solidFill>
              <a:latin typeface="Montserrat Light" panose="00000400000000000000" pitchFamily="50" charset="-94"/>
            </a:endParaRPr>
          </a:p>
        </p:txBody>
      </p:sp>
      <p:pic>
        <p:nvPicPr>
          <p:cNvPr id="3" name="Resim 2">
            <a:extLst>
              <a:ext uri="{FF2B5EF4-FFF2-40B4-BE49-F238E27FC236}">
                <a16:creationId xmlns:a16="http://schemas.microsoft.com/office/drawing/2014/main" id="{CE0F166E-94B1-88DC-BD70-BB5C587BCE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54151" y="1552107"/>
            <a:ext cx="6402403" cy="4268270"/>
          </a:xfrm>
          <a:prstGeom prst="rect">
            <a:avLst/>
          </a:prstGeom>
          <a:effectLst>
            <a:outerShdw blurRad="76200" dir="13500000" sy="23000" kx="1200000" algn="br" rotWithShape="0">
              <a:prstClr val="black">
                <a:alpha val="20000"/>
              </a:prstClr>
            </a:outerShdw>
          </a:effectLst>
        </p:spPr>
      </p:pic>
      <p:cxnSp>
        <p:nvCxnSpPr>
          <p:cNvPr id="6" name="Düz Bağlayıcı 5">
            <a:extLst>
              <a:ext uri="{FF2B5EF4-FFF2-40B4-BE49-F238E27FC236}">
                <a16:creationId xmlns:a16="http://schemas.microsoft.com/office/drawing/2014/main" id="{A090E61B-2F3E-6EA5-CF24-6D23C62E8E84}"/>
              </a:ext>
            </a:extLst>
          </p:cNvPr>
          <p:cNvCxnSpPr/>
          <p:nvPr/>
        </p:nvCxnSpPr>
        <p:spPr>
          <a:xfrm>
            <a:off x="2843808" y="4221088"/>
            <a:ext cx="0" cy="0"/>
          </a:xfrm>
          <a:prstGeom prst="line">
            <a:avLst/>
          </a:prstGeom>
        </p:spPr>
        <p:style>
          <a:lnRef idx="1">
            <a:schemeClr val="dk1"/>
          </a:lnRef>
          <a:fillRef idx="0">
            <a:schemeClr val="dk1"/>
          </a:fillRef>
          <a:effectRef idx="0">
            <a:schemeClr val="dk1"/>
          </a:effectRef>
          <a:fontRef idx="minor">
            <a:schemeClr val="tx1"/>
          </a:fontRef>
        </p:style>
      </p:cxnSp>
      <p:sp>
        <p:nvSpPr>
          <p:cNvPr id="11" name="Metin kutusu 10">
            <a:extLst>
              <a:ext uri="{FF2B5EF4-FFF2-40B4-BE49-F238E27FC236}">
                <a16:creationId xmlns:a16="http://schemas.microsoft.com/office/drawing/2014/main" id="{420FD02D-1733-3F9A-E276-9AAC318E0693}"/>
              </a:ext>
            </a:extLst>
          </p:cNvPr>
          <p:cNvSpPr txBox="1"/>
          <p:nvPr/>
        </p:nvSpPr>
        <p:spPr>
          <a:xfrm>
            <a:off x="194852" y="111160"/>
            <a:ext cx="4681904" cy="523220"/>
          </a:xfrm>
          <a:prstGeom prst="rect">
            <a:avLst/>
          </a:prstGeom>
          <a:noFill/>
        </p:spPr>
        <p:txBody>
          <a:bodyPr wrap="square">
            <a:spAutoFit/>
          </a:bodyPr>
          <a:lstStyle/>
          <a:p>
            <a:r>
              <a:rPr lang="tr-TR" sz="1400" b="1" dirty="0">
                <a:solidFill>
                  <a:schemeClr val="bg1"/>
                </a:solidFill>
                <a:latin typeface="Montserrat Black" panose="00000A00000000000000" pitchFamily="50" charset="0"/>
              </a:rPr>
              <a:t>SİRKÜLASYON</a:t>
            </a:r>
          </a:p>
          <a:p>
            <a:r>
              <a:rPr lang="tr-TR" sz="1400" b="1" dirty="0">
                <a:solidFill>
                  <a:schemeClr val="bg1"/>
                </a:solidFill>
                <a:latin typeface="Montserrat Black" panose="00000A00000000000000" pitchFamily="50" charset="0"/>
              </a:rPr>
              <a:t>POMPALARI</a:t>
            </a:r>
            <a:endParaRPr lang="en-US" sz="1400" dirty="0">
              <a:solidFill>
                <a:schemeClr val="bg1"/>
              </a:solidFill>
              <a:latin typeface="Montserrat Black" panose="00000A00000000000000" pitchFamily="50" charset="0"/>
            </a:endParaRPr>
          </a:p>
        </p:txBody>
      </p:sp>
      <p:sp>
        <p:nvSpPr>
          <p:cNvPr id="14" name="Metin kutusu 13">
            <a:extLst>
              <a:ext uri="{FF2B5EF4-FFF2-40B4-BE49-F238E27FC236}">
                <a16:creationId xmlns:a16="http://schemas.microsoft.com/office/drawing/2014/main" id="{7901E0CD-9B3C-5D1C-FDEE-523955961AA0}"/>
              </a:ext>
            </a:extLst>
          </p:cNvPr>
          <p:cNvSpPr txBox="1"/>
          <p:nvPr/>
        </p:nvSpPr>
        <p:spPr>
          <a:xfrm>
            <a:off x="2195736" y="1120947"/>
            <a:ext cx="5832648" cy="553998"/>
          </a:xfrm>
          <a:prstGeom prst="rect">
            <a:avLst/>
          </a:prstGeom>
          <a:noFill/>
        </p:spPr>
        <p:txBody>
          <a:bodyPr wrap="square" rtlCol="0">
            <a:spAutoFit/>
          </a:bodyPr>
          <a:lstStyle/>
          <a:p>
            <a:pPr algn="ctr"/>
            <a:r>
              <a:rPr lang="tr-TR" sz="1500" b="1" dirty="0">
                <a:solidFill>
                  <a:srgbClr val="C72031"/>
                </a:solidFill>
                <a:latin typeface="Montserrat Bold"/>
              </a:rPr>
              <a:t>OPUS FREKANS KONTROLLÜ SİRKÜLASYON POMPALARI </a:t>
            </a:r>
            <a:endParaRPr lang="en-US" sz="1500" dirty="0">
              <a:solidFill>
                <a:srgbClr val="C72031"/>
              </a:solidFill>
              <a:latin typeface="Montserrat Bold"/>
            </a:endParaRPr>
          </a:p>
        </p:txBody>
      </p:sp>
    </p:spTree>
    <p:extLst>
      <p:ext uri="{BB962C8B-B14F-4D97-AF65-F5344CB8AC3E}">
        <p14:creationId xmlns:p14="http://schemas.microsoft.com/office/powerpoint/2010/main" val="2756359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1" presetClass="entr" presetSubtype="0" fill="hold" nodeType="afterEffect">
                                  <p:stCondLst>
                                    <p:cond delay="0"/>
                                  </p:stCondLst>
                                  <p:iterate type="lt">
                                    <p:tmPct val="10000"/>
                                  </p:iterate>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13"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
                                            <p:txEl>
                                              <p:pRg st="0" end="0"/>
                                            </p:txEl>
                                          </p:spTgt>
                                        </p:tgtEl>
                                      </p:cBhvr>
                                    </p:animEffect>
                                  </p:childTnLst>
                                </p:cTn>
                              </p:par>
                            </p:childTnLst>
                          </p:cTn>
                        </p:par>
                        <p:par>
                          <p:cTn id="16" fill="hold">
                            <p:stCondLst>
                              <p:cond delay="2250"/>
                            </p:stCondLst>
                            <p:childTnLst>
                              <p:par>
                                <p:cTn id="17" presetID="41" presetClass="entr" presetSubtype="0" fill="hold" nodeType="afterEffect">
                                  <p:stCondLst>
                                    <p:cond delay="0"/>
                                  </p:stCondLst>
                                  <p:iterate type="lt">
                                    <p:tmPct val="10000"/>
                                  </p:iterate>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4">
                                            <p:txEl>
                                              <p:pRg st="1" end="1"/>
                                            </p:txEl>
                                          </p:spTgt>
                                        </p:tgtEl>
                                        <p:attrNameLst>
                                          <p:attrName>ppt_y</p:attrName>
                                        </p:attrNameLst>
                                      </p:cBhvr>
                                      <p:tavLst>
                                        <p:tav tm="0">
                                          <p:val>
                                            <p:strVal val="#ppt_y"/>
                                          </p:val>
                                        </p:tav>
                                        <p:tav tm="100000">
                                          <p:val>
                                            <p:strVal val="#ppt_y"/>
                                          </p:val>
                                        </p:tav>
                                      </p:tavLst>
                                    </p:anim>
                                    <p:anim calcmode="lin" valueType="num">
                                      <p:cBhvr>
                                        <p:cTn id="21" dur="500" fill="hold"/>
                                        <p:tgtEl>
                                          <p:spTgt spid="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4">
                                            <p:txEl>
                                              <p:pRg st="1" end="1"/>
                                            </p:txEl>
                                          </p:spTgt>
                                        </p:tgtEl>
                                      </p:cBhvr>
                                    </p:animEffect>
                                  </p:childTnLst>
                                </p:cTn>
                              </p:par>
                            </p:childTnLst>
                          </p:cTn>
                        </p:par>
                        <p:par>
                          <p:cTn id="24" fill="hold">
                            <p:stCondLst>
                              <p:cond delay="3850"/>
                            </p:stCondLst>
                            <p:childTnLst>
                              <p:par>
                                <p:cTn id="25" presetID="41" presetClass="entr" presetSubtype="0" fill="hold" nodeType="afterEffect">
                                  <p:stCondLst>
                                    <p:cond delay="0"/>
                                  </p:stCondLst>
                                  <p:iterate type="lt">
                                    <p:tmPct val="10000"/>
                                  </p:iterate>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500" fill="hold"/>
                                        <p:tgtEl>
                                          <p:spTgt spid="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4">
                                            <p:txEl>
                                              <p:pRg st="2" end="2"/>
                                            </p:txEl>
                                          </p:spTgt>
                                        </p:tgtEl>
                                        <p:attrNameLst>
                                          <p:attrName>ppt_y</p:attrName>
                                        </p:attrNameLst>
                                      </p:cBhvr>
                                      <p:tavLst>
                                        <p:tav tm="0">
                                          <p:val>
                                            <p:strVal val="#ppt_y"/>
                                          </p:val>
                                        </p:tav>
                                        <p:tav tm="100000">
                                          <p:val>
                                            <p:strVal val="#ppt_y"/>
                                          </p:val>
                                        </p:tav>
                                      </p:tavLst>
                                    </p:anim>
                                    <p:anim calcmode="lin" valueType="num">
                                      <p:cBhvr>
                                        <p:cTn id="29" dur="500" fill="hold"/>
                                        <p:tgtEl>
                                          <p:spTgt spid="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4">
                                            <p:txEl>
                                              <p:pRg st="2" end="2"/>
                                            </p:txEl>
                                          </p:spTgt>
                                        </p:tgtEl>
                                      </p:cBhvr>
                                    </p:animEffect>
                                  </p:childTnLst>
                                </p:cTn>
                              </p:par>
                            </p:childTnLst>
                          </p:cTn>
                        </p:par>
                        <p:par>
                          <p:cTn id="32" fill="hold">
                            <p:stCondLst>
                              <p:cond delay="5000"/>
                            </p:stCondLst>
                            <p:childTnLst>
                              <p:par>
                                <p:cTn id="33" presetID="53" presetClass="entr" presetSubtype="16" fill="hold" nodeType="after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p:cTn id="35"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4">
                                            <p:txEl>
                                              <p:pRg st="3" end="3"/>
                                            </p:txEl>
                                          </p:spTgt>
                                        </p:tgtEl>
                                      </p:cBhvr>
                                    </p:animEffect>
                                  </p:childTnLst>
                                </p:cTn>
                              </p:par>
                            </p:childTnLst>
                          </p:cTn>
                        </p:par>
                        <p:par>
                          <p:cTn id="38" fill="hold">
                            <p:stCondLst>
                              <p:cond delay="5500"/>
                            </p:stCondLst>
                            <p:childTnLst>
                              <p:par>
                                <p:cTn id="39" presetID="53" presetClass="entr" presetSubtype="16" fill="hold" nodeType="after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p:cTn id="4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43" dur="500"/>
                                        <p:tgtEl>
                                          <p:spTgt spid="4">
                                            <p:txEl>
                                              <p:pRg st="4" end="4"/>
                                            </p:txEl>
                                          </p:spTgt>
                                        </p:tgtEl>
                                      </p:cBhvr>
                                    </p:animEffect>
                                  </p:childTnLst>
                                </p:cTn>
                              </p:par>
                            </p:childTnLst>
                          </p:cTn>
                        </p:par>
                        <p:par>
                          <p:cTn id="44" fill="hold">
                            <p:stCondLst>
                              <p:cond delay="6000"/>
                            </p:stCondLst>
                            <p:childTnLst>
                              <p:par>
                                <p:cTn id="45" presetID="53" presetClass="entr" presetSubtype="16" fill="hold" nodeType="after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p:cTn id="47"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4">
                                            <p:txEl>
                                              <p:pRg st="5" end="5"/>
                                            </p:txEl>
                                          </p:spTgt>
                                        </p:tgtEl>
                                      </p:cBhvr>
                                    </p:animEffect>
                                  </p:childTnLst>
                                </p:cTn>
                              </p:par>
                            </p:childTnLst>
                          </p:cTn>
                        </p:par>
                        <p:par>
                          <p:cTn id="50" fill="hold">
                            <p:stCondLst>
                              <p:cond delay="6500"/>
                            </p:stCondLst>
                            <p:childTnLst>
                              <p:par>
                                <p:cTn id="51" presetID="53" presetClass="entr" presetSubtype="16" fill="hold" nodeType="after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anim calcmode="lin" valueType="num">
                                      <p:cBhvr>
                                        <p:cTn id="53"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54"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55" dur="500"/>
                                        <p:tgtEl>
                                          <p:spTgt spid="4">
                                            <p:txEl>
                                              <p:pRg st="6" end="6"/>
                                            </p:txEl>
                                          </p:spTgt>
                                        </p:tgtEl>
                                      </p:cBhvr>
                                    </p:animEffect>
                                  </p:childTnLst>
                                </p:cTn>
                              </p:par>
                            </p:childTnLst>
                          </p:cTn>
                        </p:par>
                        <p:par>
                          <p:cTn id="56" fill="hold">
                            <p:stCondLst>
                              <p:cond delay="7000"/>
                            </p:stCondLst>
                            <p:childTnLst>
                              <p:par>
                                <p:cTn id="57" presetID="53" presetClass="entr" presetSubtype="16" fill="hold" nodeType="afterEffect">
                                  <p:stCondLst>
                                    <p:cond delay="0"/>
                                  </p:stCondLst>
                                  <p:childTnLst>
                                    <p:set>
                                      <p:cBhvr>
                                        <p:cTn id="58" dur="1" fill="hold">
                                          <p:stCondLst>
                                            <p:cond delay="0"/>
                                          </p:stCondLst>
                                        </p:cTn>
                                        <p:tgtEl>
                                          <p:spTgt spid="4">
                                            <p:txEl>
                                              <p:pRg st="7" end="7"/>
                                            </p:txEl>
                                          </p:spTgt>
                                        </p:tgtEl>
                                        <p:attrNameLst>
                                          <p:attrName>style.visibility</p:attrName>
                                        </p:attrNameLst>
                                      </p:cBhvr>
                                      <p:to>
                                        <p:strVal val="visible"/>
                                      </p:to>
                                    </p:set>
                                    <p:anim calcmode="lin" valueType="num">
                                      <p:cBhvr>
                                        <p:cTn id="59"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60"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61" dur="500"/>
                                        <p:tgtEl>
                                          <p:spTgt spid="4">
                                            <p:txEl>
                                              <p:pRg st="7" end="7"/>
                                            </p:txEl>
                                          </p:spTgt>
                                        </p:tgtEl>
                                      </p:cBhvr>
                                    </p:animEffect>
                                  </p:childTnLst>
                                </p:cTn>
                              </p:par>
                            </p:childTnLst>
                          </p:cTn>
                        </p:par>
                        <p:par>
                          <p:cTn id="62" fill="hold">
                            <p:stCondLst>
                              <p:cond delay="7500"/>
                            </p:stCondLst>
                            <p:childTnLst>
                              <p:par>
                                <p:cTn id="63" presetID="53" presetClass="entr" presetSubtype="16" fill="hold" nodeType="afterEffect">
                                  <p:stCondLst>
                                    <p:cond delay="0"/>
                                  </p:stCondLst>
                                  <p:childTnLst>
                                    <p:set>
                                      <p:cBhvr>
                                        <p:cTn id="64" dur="1" fill="hold">
                                          <p:stCondLst>
                                            <p:cond delay="0"/>
                                          </p:stCondLst>
                                        </p:cTn>
                                        <p:tgtEl>
                                          <p:spTgt spid="4">
                                            <p:txEl>
                                              <p:pRg st="8" end="8"/>
                                            </p:txEl>
                                          </p:spTgt>
                                        </p:tgtEl>
                                        <p:attrNameLst>
                                          <p:attrName>style.visibility</p:attrName>
                                        </p:attrNameLst>
                                      </p:cBhvr>
                                      <p:to>
                                        <p:strVal val="visible"/>
                                      </p:to>
                                    </p:set>
                                    <p:anim calcmode="lin" valueType="num">
                                      <p:cBhvr>
                                        <p:cTn id="65"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66"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67" dur="500"/>
                                        <p:tgtEl>
                                          <p:spTgt spid="4">
                                            <p:txEl>
                                              <p:pRg st="8" end="8"/>
                                            </p:txEl>
                                          </p:spTgt>
                                        </p:tgtEl>
                                      </p:cBhvr>
                                    </p:animEffect>
                                  </p:childTnLst>
                                </p:cTn>
                              </p:par>
                            </p:childTnLst>
                          </p:cTn>
                        </p:par>
                        <p:par>
                          <p:cTn id="68" fill="hold">
                            <p:stCondLst>
                              <p:cond delay="8000"/>
                            </p:stCondLst>
                            <p:childTnLst>
                              <p:par>
                                <p:cTn id="69" presetID="2" presetClass="entr" presetSubtype="4"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ppt_x"/>
                                          </p:val>
                                        </p:tav>
                                        <p:tav tm="100000">
                                          <p:val>
                                            <p:strVal val="#ppt_x"/>
                                          </p:val>
                                        </p:tav>
                                      </p:tavLst>
                                    </p:anim>
                                    <p:anim calcmode="lin" valueType="num">
                                      <p:cBhvr additive="base">
                                        <p:cTn id="72" dur="500" fill="hold"/>
                                        <p:tgtEl>
                                          <p:spTgt spid="11"/>
                                        </p:tgtEl>
                                        <p:attrNameLst>
                                          <p:attrName>ppt_y</p:attrName>
                                        </p:attrNameLst>
                                      </p:cBhvr>
                                      <p:tavLst>
                                        <p:tav tm="0">
                                          <p:val>
                                            <p:strVal val="1+#ppt_h/2"/>
                                          </p:val>
                                        </p:tav>
                                        <p:tav tm="100000">
                                          <p:val>
                                            <p:strVal val="#ppt_y"/>
                                          </p:val>
                                        </p:tav>
                                      </p:tavLst>
                                    </p:anim>
                                  </p:childTnLst>
                                </p:cTn>
                              </p:par>
                            </p:childTnLst>
                          </p:cTn>
                        </p:par>
                        <p:par>
                          <p:cTn id="73" fill="hold">
                            <p:stCondLst>
                              <p:cond delay="8500"/>
                            </p:stCondLst>
                            <p:childTnLst>
                              <p:par>
                                <p:cTn id="74" presetID="2" presetClass="entr" presetSubtype="4" fill="hold" grpId="0" nodeType="after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additive="base">
                                        <p:cTn id="76" dur="500" fill="hold"/>
                                        <p:tgtEl>
                                          <p:spTgt spid="14"/>
                                        </p:tgtEl>
                                        <p:attrNameLst>
                                          <p:attrName>ppt_x</p:attrName>
                                        </p:attrNameLst>
                                      </p:cBhvr>
                                      <p:tavLst>
                                        <p:tav tm="0">
                                          <p:val>
                                            <p:strVal val="#ppt_x"/>
                                          </p:val>
                                        </p:tav>
                                        <p:tav tm="100000">
                                          <p:val>
                                            <p:strVal val="#ppt_x"/>
                                          </p:val>
                                        </p:tav>
                                      </p:tavLst>
                                    </p:anim>
                                    <p:anim calcmode="lin" valueType="num">
                                      <p:cBhvr additive="base">
                                        <p:cTn id="7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F63F0EC-64EC-C86B-3DCE-1E9F4CF55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2267744" y="1115765"/>
            <a:ext cx="5688632" cy="553998"/>
          </a:xfrm>
          <a:prstGeom prst="rect">
            <a:avLst/>
          </a:prstGeom>
          <a:noFill/>
        </p:spPr>
        <p:txBody>
          <a:bodyPr wrap="square" rtlCol="0">
            <a:spAutoFit/>
          </a:bodyPr>
          <a:lstStyle/>
          <a:p>
            <a:pPr algn="ctr"/>
            <a:r>
              <a:rPr lang="tr-TR" sz="1500" b="1" dirty="0">
                <a:solidFill>
                  <a:srgbClr val="C72031"/>
                </a:solidFill>
                <a:latin typeface="Montserrat Bold"/>
              </a:rPr>
              <a:t>DIP INLINE KURU ROTORLU SİRKÜLASYON POMPALARI </a:t>
            </a:r>
            <a:endParaRPr lang="en-US" sz="1500" dirty="0">
              <a:solidFill>
                <a:srgbClr val="C72031"/>
              </a:solidFill>
              <a:latin typeface="Montserrat Bold"/>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467544" y="2504472"/>
            <a:ext cx="5253533" cy="1828321"/>
          </a:xfrm>
          <a:prstGeom prst="rect">
            <a:avLst/>
          </a:prstGeom>
          <a:noFill/>
        </p:spPr>
        <p:txBody>
          <a:bodyPr wrap="square" rtlCol="0">
            <a:spAutoFit/>
          </a:bodyPr>
          <a:lstStyle/>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DIP serisi pompalar, emme ve basma hattı aynı hat üzerinde bulunan, kapalı çarklı, kuru rotorlu sirkülasyon pompalarıdır.</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DIP serisi pompalar, 4-450 m</a:t>
            </a:r>
            <a:r>
              <a:rPr lang="tr-TR" sz="1200" baseline="30000" dirty="0">
                <a:effectLst/>
                <a:latin typeface="Montserrat Light" panose="00000400000000000000" pitchFamily="50" charset="-94"/>
                <a:ea typeface="Calibri" panose="020F0502020204030204" pitchFamily="34" charset="0"/>
                <a:cs typeface="Times New Roman" panose="02020603050405020304" pitchFamily="18" charset="0"/>
              </a:rPr>
              <a:t>3</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/h debi ve </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r>
              <a:rPr lang="tr-TR" sz="1200" dirty="0">
                <a:latin typeface="Montserrat Light" panose="00000400000000000000" pitchFamily="50" charset="-94"/>
                <a:ea typeface="Calibri" panose="020F0502020204030204" pitchFamily="34" charset="0"/>
                <a:cs typeface="Times New Roman" panose="02020603050405020304" pitchFamily="18" charset="0"/>
              </a:rPr>
              <a:t>100 </a:t>
            </a:r>
            <a:r>
              <a:rPr lang="tr-TR" sz="1200" dirty="0" err="1">
                <a:latin typeface="Montserrat Light" panose="00000400000000000000" pitchFamily="50" charset="-94"/>
                <a:ea typeface="Calibri" panose="020F0502020204030204" pitchFamily="34" charset="0"/>
                <a:cs typeface="Times New Roman" panose="02020603050405020304" pitchFamily="18" charset="0"/>
              </a:rPr>
              <a:t>mSS</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maksimum basınca erişebilirler.</a:t>
            </a:r>
          </a:p>
          <a:p>
            <a:pPr marL="171450" indent="-171450">
              <a:lnSpc>
                <a:spcPct val="150000"/>
              </a:lnSpc>
              <a:buFont typeface="Arial" panose="020B0604020202020204" pitchFamily="34" charset="0"/>
              <a:buChar char="•"/>
            </a:pPr>
            <a:endParaRPr lang="tr-TR" sz="1200" dirty="0">
              <a:solidFill>
                <a:srgbClr val="FF0000"/>
              </a:solidFill>
              <a:latin typeface="Montserrat Light" panose="00000400000000000000" pitchFamily="50" charset="-94"/>
            </a:endParaRPr>
          </a:p>
        </p:txBody>
      </p:sp>
      <p:pic>
        <p:nvPicPr>
          <p:cNvPr id="6" name="Resim 5">
            <a:extLst>
              <a:ext uri="{FF2B5EF4-FFF2-40B4-BE49-F238E27FC236}">
                <a16:creationId xmlns:a16="http://schemas.microsoft.com/office/drawing/2014/main" id="{E8CE4FC6-4221-AFFC-8461-322114A3648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59832" y="888681"/>
            <a:ext cx="7431797" cy="5573848"/>
          </a:xfrm>
          <a:prstGeom prst="rect">
            <a:avLst/>
          </a:prstGeom>
          <a:effectLst>
            <a:outerShdw blurRad="76200" dir="13500000" sy="23000" kx="1200000" algn="br" rotWithShape="0">
              <a:prstClr val="black">
                <a:alpha val="20000"/>
              </a:prstClr>
            </a:outerShdw>
            <a:reflection blurRad="6350" stA="50000" endA="300" endPos="90000" dir="5400000" sy="-100000" algn="bl" rotWithShape="0"/>
          </a:effectLst>
        </p:spPr>
      </p:pic>
      <p:sp>
        <p:nvSpPr>
          <p:cNvPr id="3" name="Metin kutusu 2">
            <a:extLst>
              <a:ext uri="{FF2B5EF4-FFF2-40B4-BE49-F238E27FC236}">
                <a16:creationId xmlns:a16="http://schemas.microsoft.com/office/drawing/2014/main" id="{87B914A6-B524-D3EB-F94E-BC37E04E71E3}"/>
              </a:ext>
            </a:extLst>
          </p:cNvPr>
          <p:cNvSpPr txBox="1"/>
          <p:nvPr/>
        </p:nvSpPr>
        <p:spPr>
          <a:xfrm>
            <a:off x="194852" y="111160"/>
            <a:ext cx="4681904" cy="523220"/>
          </a:xfrm>
          <a:prstGeom prst="rect">
            <a:avLst/>
          </a:prstGeom>
          <a:noFill/>
        </p:spPr>
        <p:txBody>
          <a:bodyPr wrap="square">
            <a:spAutoFit/>
          </a:bodyPr>
          <a:lstStyle/>
          <a:p>
            <a:r>
              <a:rPr lang="tr-TR" sz="1400" b="1" dirty="0">
                <a:solidFill>
                  <a:schemeClr val="bg1"/>
                </a:solidFill>
                <a:latin typeface="Montserrat Black" panose="00000A00000000000000" pitchFamily="50" charset="0"/>
              </a:rPr>
              <a:t>SİRKÜLASYON</a:t>
            </a:r>
          </a:p>
          <a:p>
            <a:r>
              <a:rPr lang="tr-TR" sz="1400" b="1" dirty="0">
                <a:solidFill>
                  <a:schemeClr val="bg1"/>
                </a:solidFill>
                <a:latin typeface="Montserrat Black" panose="00000A00000000000000" pitchFamily="50" charset="0"/>
              </a:rPr>
              <a:t>POMPALARI</a:t>
            </a:r>
            <a:endParaRPr lang="en-US" sz="1400" dirty="0">
              <a:solidFill>
                <a:schemeClr val="bg1"/>
              </a:solidFill>
              <a:latin typeface="Montserrat Black" panose="00000A00000000000000" pitchFamily="50" charset="0"/>
            </a:endParaRPr>
          </a:p>
        </p:txBody>
      </p:sp>
    </p:spTree>
    <p:extLst>
      <p:ext uri="{BB962C8B-B14F-4D97-AF65-F5344CB8AC3E}">
        <p14:creationId xmlns:p14="http://schemas.microsoft.com/office/powerpoint/2010/main" val="1185842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7F38CDD-53AF-7807-A5A4-47D96FDDA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sp>
        <p:nvSpPr>
          <p:cNvPr id="12" name="Metin kutusu 11">
            <a:extLst>
              <a:ext uri="{FF2B5EF4-FFF2-40B4-BE49-F238E27FC236}">
                <a16:creationId xmlns:a16="http://schemas.microsoft.com/office/drawing/2014/main" id="{C6EB6E04-AB07-4365-913B-ED9BDDF5229C}"/>
              </a:ext>
            </a:extLst>
          </p:cNvPr>
          <p:cNvSpPr txBox="1"/>
          <p:nvPr/>
        </p:nvSpPr>
        <p:spPr>
          <a:xfrm>
            <a:off x="194852" y="111160"/>
            <a:ext cx="4681904" cy="523220"/>
          </a:xfrm>
          <a:prstGeom prst="rect">
            <a:avLst/>
          </a:prstGeom>
          <a:noFill/>
        </p:spPr>
        <p:txBody>
          <a:bodyPr wrap="square">
            <a:spAutoFit/>
          </a:bodyPr>
          <a:lstStyle/>
          <a:p>
            <a:r>
              <a:rPr lang="tr-TR" sz="1400" b="1" dirty="0">
                <a:solidFill>
                  <a:schemeClr val="bg1"/>
                </a:solidFill>
                <a:latin typeface="Montserrat Black" panose="00000A00000000000000" pitchFamily="50" charset="0"/>
              </a:rPr>
              <a:t>SİRKÜLASYON</a:t>
            </a:r>
          </a:p>
          <a:p>
            <a:r>
              <a:rPr lang="tr-TR" sz="1400" b="1" dirty="0">
                <a:solidFill>
                  <a:schemeClr val="bg1"/>
                </a:solidFill>
                <a:latin typeface="Montserrat Black" panose="00000A00000000000000" pitchFamily="50" charset="0"/>
              </a:rPr>
              <a:t>POMPALARI</a:t>
            </a:r>
            <a:endParaRPr lang="en-US" sz="1400" dirty="0">
              <a:solidFill>
                <a:schemeClr val="bg1"/>
              </a:solidFill>
              <a:latin typeface="Montserrat Black" panose="00000A00000000000000" pitchFamily="50" charset="0"/>
            </a:endParaRPr>
          </a:p>
        </p:txBody>
      </p:sp>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685093" y="2007392"/>
            <a:ext cx="5253533" cy="3613425"/>
          </a:xfrm>
          <a:prstGeom prst="rect">
            <a:avLst/>
          </a:prstGeom>
          <a:noFill/>
        </p:spPr>
        <p:txBody>
          <a:bodyPr wrap="square" rtlCol="0">
            <a:spAutoFit/>
          </a:bodyPr>
          <a:lstStyle/>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Kullanım Alanları</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Isıtma soğutma sistemleri</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Endüstriyel sanayi sistemleri</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Yüzme havuzları </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Jeotermal tesisler </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Su dağıtım tesisleri</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Özellikleri</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Yüksek verimlilik </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Yüksek debi, yüksek basınç</a:t>
            </a:r>
          </a:p>
          <a:p>
            <a:pPr>
              <a:lnSpc>
                <a:spcPct val="150000"/>
              </a:lnSpc>
            </a:pPr>
            <a:endParaRPr lang="tr-TR" sz="1200" dirty="0">
              <a:solidFill>
                <a:srgbClr val="FF0000"/>
              </a:solidFill>
              <a:latin typeface="Montserrat Light" panose="00000400000000000000" pitchFamily="50" charset="-94"/>
            </a:endParaRPr>
          </a:p>
        </p:txBody>
      </p:sp>
      <p:pic>
        <p:nvPicPr>
          <p:cNvPr id="6" name="Resim 5">
            <a:extLst>
              <a:ext uri="{FF2B5EF4-FFF2-40B4-BE49-F238E27FC236}">
                <a16:creationId xmlns:a16="http://schemas.microsoft.com/office/drawing/2014/main" id="{E8CE4FC6-4221-AFFC-8461-322114A3648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59832" y="888681"/>
            <a:ext cx="7431797" cy="5573848"/>
          </a:xfrm>
          <a:prstGeom prst="rect">
            <a:avLst/>
          </a:prstGeom>
          <a:effectLst>
            <a:outerShdw blurRad="76200" dir="13500000" sy="23000" kx="1200000" algn="br" rotWithShape="0">
              <a:prstClr val="black">
                <a:alpha val="20000"/>
              </a:prstClr>
            </a:outerShdw>
            <a:reflection blurRad="6350" stA="50000" endA="300" endPos="90000" dir="5400000" sy="-100000" algn="bl" rotWithShape="0"/>
          </a:effectLst>
        </p:spPr>
      </p:pic>
      <p:sp>
        <p:nvSpPr>
          <p:cNvPr id="3" name="Metin kutusu 2">
            <a:extLst>
              <a:ext uri="{FF2B5EF4-FFF2-40B4-BE49-F238E27FC236}">
                <a16:creationId xmlns:a16="http://schemas.microsoft.com/office/drawing/2014/main" id="{5304695B-DC31-CAF8-A30C-9546C1AD0194}"/>
              </a:ext>
            </a:extLst>
          </p:cNvPr>
          <p:cNvSpPr txBox="1"/>
          <p:nvPr/>
        </p:nvSpPr>
        <p:spPr>
          <a:xfrm>
            <a:off x="2267744" y="1115765"/>
            <a:ext cx="5688632" cy="553998"/>
          </a:xfrm>
          <a:prstGeom prst="rect">
            <a:avLst/>
          </a:prstGeom>
          <a:noFill/>
        </p:spPr>
        <p:txBody>
          <a:bodyPr wrap="square" rtlCol="0">
            <a:spAutoFit/>
          </a:bodyPr>
          <a:lstStyle/>
          <a:p>
            <a:pPr algn="ctr"/>
            <a:r>
              <a:rPr lang="tr-TR" sz="1500" b="1" dirty="0">
                <a:solidFill>
                  <a:srgbClr val="C72031"/>
                </a:solidFill>
                <a:latin typeface="Montserrat Bold"/>
              </a:rPr>
              <a:t>DIP INLINE KURU ROTORLU SİRKÜLASYON POMPALARI </a:t>
            </a:r>
            <a:endParaRPr lang="en-US" sz="1500" dirty="0">
              <a:solidFill>
                <a:srgbClr val="C72031"/>
              </a:solidFill>
              <a:latin typeface="Montserrat Bold"/>
            </a:endParaRPr>
          </a:p>
        </p:txBody>
      </p:sp>
    </p:spTree>
    <p:extLst>
      <p:ext uri="{BB962C8B-B14F-4D97-AF65-F5344CB8AC3E}">
        <p14:creationId xmlns:p14="http://schemas.microsoft.com/office/powerpoint/2010/main" val="198761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2500"/>
                            </p:stCondLst>
                            <p:childTnLst>
                              <p:par>
                                <p:cTn id="14" presetID="21" presetClass="entr" presetSubtype="1"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heel(1)">
                                      <p:cBhvr>
                                        <p:cTn id="16" dur="2000"/>
                                        <p:tgtEl>
                                          <p:spTgt spid="4">
                                            <p:txEl>
                                              <p:pRg st="0" end="0"/>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heel(1)">
                                      <p:cBhvr>
                                        <p:cTn id="19" dur="2000"/>
                                        <p:tgtEl>
                                          <p:spTgt spid="4">
                                            <p:txEl>
                                              <p:pRg st="1" end="1"/>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heel(1)">
                                      <p:cBhvr>
                                        <p:cTn id="22" dur="2000"/>
                                        <p:tgtEl>
                                          <p:spTgt spid="4">
                                            <p:txEl>
                                              <p:pRg st="2" end="2"/>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wheel(1)">
                                      <p:cBhvr>
                                        <p:cTn id="25" dur="2000"/>
                                        <p:tgtEl>
                                          <p:spTgt spid="4">
                                            <p:txEl>
                                              <p:pRg st="3" end="3"/>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wheel(1)">
                                      <p:cBhvr>
                                        <p:cTn id="28" dur="2000"/>
                                        <p:tgtEl>
                                          <p:spTgt spid="4">
                                            <p:txEl>
                                              <p:pRg st="4" end="4"/>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wheel(1)">
                                      <p:cBhvr>
                                        <p:cTn id="31" dur="2000"/>
                                        <p:tgtEl>
                                          <p:spTgt spid="4">
                                            <p:txEl>
                                              <p:pRg st="5" end="5"/>
                                            </p:txEl>
                                          </p:spTgt>
                                        </p:tgtEl>
                                      </p:cBhvr>
                                    </p:animEffect>
                                  </p:childTnLst>
                                </p:cTn>
                              </p:par>
                            </p:childTnLst>
                          </p:cTn>
                        </p:par>
                        <p:par>
                          <p:cTn id="32" fill="hold">
                            <p:stCondLst>
                              <p:cond delay="4500"/>
                            </p:stCondLst>
                            <p:childTnLst>
                              <p:par>
                                <p:cTn id="33" presetID="6" presetClass="entr" presetSubtype="16" fill="hold" nodeType="after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circle(in)">
                                      <p:cBhvr>
                                        <p:cTn id="35" dur="2000"/>
                                        <p:tgtEl>
                                          <p:spTgt spid="4">
                                            <p:txEl>
                                              <p:pRg st="6" end="6"/>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circle(in)">
                                      <p:cBhvr>
                                        <p:cTn id="38" dur="2000"/>
                                        <p:tgtEl>
                                          <p:spTgt spid="4">
                                            <p:txEl>
                                              <p:pRg st="7" end="7"/>
                                            </p:txEl>
                                          </p:spTgt>
                                        </p:tgtEl>
                                      </p:cBhvr>
                                    </p:animEffect>
                                  </p:childTnLst>
                                </p:cTn>
                              </p:par>
                              <p:par>
                                <p:cTn id="39" presetID="6" presetClass="entr" presetSubtype="16" fill="hold"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circle(in)">
                                      <p:cBhvr>
                                        <p:cTn id="41" dur="2000"/>
                                        <p:tgtEl>
                                          <p:spTgt spid="4">
                                            <p:txEl>
                                              <p:pRg st="8" end="8"/>
                                            </p:txEl>
                                          </p:spTgt>
                                        </p:tgtEl>
                                      </p:cBhvr>
                                    </p:animEffect>
                                  </p:childTnLst>
                                </p:cTn>
                              </p:par>
                            </p:childTnLst>
                          </p:cTn>
                        </p:par>
                        <p:par>
                          <p:cTn id="42" fill="hold">
                            <p:stCondLst>
                              <p:cond delay="6500"/>
                            </p:stCondLst>
                            <p:childTnLst>
                              <p:par>
                                <p:cTn id="43" presetID="22" presetClass="entr" presetSubtype="4"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9300D7B-B521-4794-44DA-5EFDC3C2C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470595" y="2519613"/>
            <a:ext cx="5014566" cy="1725729"/>
          </a:xfrm>
          <a:prstGeom prst="rect">
            <a:avLst/>
          </a:prstGeom>
          <a:noFill/>
        </p:spPr>
        <p:txBody>
          <a:bodyPr wrap="square" rtlCol="0">
            <a:spAutoFit/>
          </a:bodyPr>
          <a:lstStyle/>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DWWP D serisi pompalar, ürün grubu olarak</a:t>
            </a:r>
            <a:r>
              <a:rPr lang="tr-TR" sz="1200" dirty="0">
                <a:latin typeface="Montserrat Light" panose="00000400000000000000" pitchFamily="50" charset="-94"/>
                <a:ea typeface="Calibri" panose="020F0502020204030204" pitchFamily="34" charset="0"/>
                <a:cs typeface="Times New Roman" panose="02020603050405020304" pitchFamily="18" charset="0"/>
              </a:rPr>
              <a:t> </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açık çarklı, plastik gövdeli ve paslanmaz çarklı plastik gövdeli atık su pompalarıdır.</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DWWP D serisi pompalar, </a:t>
            </a:r>
            <a:r>
              <a:rPr lang="tr-TR" sz="1200" dirty="0">
                <a:latin typeface="Montserrat Light" panose="00000400000000000000" pitchFamily="50" charset="-94"/>
                <a:ea typeface="Calibri" panose="020F0502020204030204" pitchFamily="34" charset="0"/>
                <a:cs typeface="Times New Roman" panose="02020603050405020304" pitchFamily="18" charset="0"/>
              </a:rPr>
              <a:t>22 m</a:t>
            </a:r>
            <a:r>
              <a:rPr lang="tr-TR" sz="1200" baseline="30000" dirty="0">
                <a:latin typeface="Montserrat Light" panose="00000400000000000000" pitchFamily="50" charset="-94"/>
                <a:ea typeface="Calibri" panose="020F0502020204030204" pitchFamily="34" charset="0"/>
                <a:cs typeface="Times New Roman" panose="02020603050405020304" pitchFamily="18" charset="0"/>
              </a:rPr>
              <a:t>3</a:t>
            </a:r>
            <a:r>
              <a:rPr lang="tr-TR" sz="1200" dirty="0">
                <a:latin typeface="Montserrat Light" panose="00000400000000000000" pitchFamily="50" charset="-94"/>
                <a:ea typeface="Calibri" panose="020F0502020204030204" pitchFamily="34" charset="0"/>
                <a:cs typeface="Times New Roman" panose="02020603050405020304" pitchFamily="18" charset="0"/>
              </a:rPr>
              <a:t>/h</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debi ve </a:t>
            </a:r>
            <a:r>
              <a:rPr lang="tr-TR" sz="1200" dirty="0">
                <a:latin typeface="Montserrat Light" panose="00000400000000000000" pitchFamily="50" charset="-94"/>
                <a:ea typeface="Calibri" panose="020F0502020204030204" pitchFamily="34" charset="0"/>
                <a:cs typeface="Times New Roman" panose="02020603050405020304" pitchFamily="18" charset="0"/>
              </a:rPr>
              <a:t>17</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a:t>
            </a:r>
            <a:r>
              <a:rPr lang="tr-TR" sz="1200" dirty="0" err="1">
                <a:effectLst/>
                <a:latin typeface="Montserrat Light" panose="00000400000000000000" pitchFamily="50" charset="-94"/>
                <a:ea typeface="Calibri" panose="020F0502020204030204" pitchFamily="34" charset="0"/>
                <a:cs typeface="Times New Roman" panose="02020603050405020304" pitchFamily="18" charset="0"/>
              </a:rPr>
              <a:t>mSS</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maksimum basınca erişebilirler.</a:t>
            </a:r>
          </a:p>
        </p:txBody>
      </p:sp>
      <p:pic>
        <p:nvPicPr>
          <p:cNvPr id="6" name="Resim 5">
            <a:extLst>
              <a:ext uri="{FF2B5EF4-FFF2-40B4-BE49-F238E27FC236}">
                <a16:creationId xmlns:a16="http://schemas.microsoft.com/office/drawing/2014/main" id="{0F0E5436-B4EB-8DAB-C453-78F8F923224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85161" y="1652053"/>
            <a:ext cx="2857901" cy="4135608"/>
          </a:xfrm>
          <a:prstGeom prst="rect">
            <a:avLst/>
          </a:prstGeom>
          <a:effectLst>
            <a:outerShdw blurRad="76200" dir="13500000" sy="23000" kx="1200000" algn="br" rotWithShape="0">
              <a:prstClr val="black">
                <a:alpha val="20000"/>
              </a:prstClr>
            </a:outerShdw>
          </a:effectLst>
        </p:spPr>
      </p:pic>
      <p:sp>
        <p:nvSpPr>
          <p:cNvPr id="3" name="Metin kutusu 2">
            <a:extLst>
              <a:ext uri="{FF2B5EF4-FFF2-40B4-BE49-F238E27FC236}">
                <a16:creationId xmlns:a16="http://schemas.microsoft.com/office/drawing/2014/main" id="{9EBD49AF-8896-BF6F-6156-E17874104D37}"/>
              </a:ext>
            </a:extLst>
          </p:cNvPr>
          <p:cNvSpPr txBox="1"/>
          <p:nvPr/>
        </p:nvSpPr>
        <p:spPr>
          <a:xfrm>
            <a:off x="176614" y="241164"/>
            <a:ext cx="4681904" cy="307777"/>
          </a:xfrm>
          <a:prstGeom prst="rect">
            <a:avLst/>
          </a:prstGeom>
          <a:noFill/>
        </p:spPr>
        <p:txBody>
          <a:bodyPr wrap="square">
            <a:spAutoFit/>
          </a:bodyPr>
          <a:lstStyle/>
          <a:p>
            <a:r>
              <a:rPr lang="tr-TR" sz="1400" b="1" dirty="0">
                <a:solidFill>
                  <a:schemeClr val="bg1"/>
                </a:solidFill>
                <a:latin typeface="Montserrat Black" panose="00000A00000000000000" pitchFamily="50" charset="0"/>
              </a:rPr>
              <a:t>ATIK SU POMPALARI</a:t>
            </a:r>
            <a:endParaRPr lang="en-US" sz="1400" dirty="0">
              <a:solidFill>
                <a:schemeClr val="bg1"/>
              </a:solidFill>
              <a:latin typeface="Montserrat Black" panose="00000A00000000000000" pitchFamily="50" charset="0"/>
            </a:endParaRPr>
          </a:p>
        </p:txBody>
      </p:sp>
      <p:sp>
        <p:nvSpPr>
          <p:cNvPr id="7" name="Metin kutusu 6">
            <a:extLst>
              <a:ext uri="{FF2B5EF4-FFF2-40B4-BE49-F238E27FC236}">
                <a16:creationId xmlns:a16="http://schemas.microsoft.com/office/drawing/2014/main" id="{13C48E33-1595-244C-9259-27426ACD4D6E}"/>
              </a:ext>
            </a:extLst>
          </p:cNvPr>
          <p:cNvSpPr txBox="1"/>
          <p:nvPr/>
        </p:nvSpPr>
        <p:spPr>
          <a:xfrm>
            <a:off x="2014202" y="1235122"/>
            <a:ext cx="5688632" cy="323165"/>
          </a:xfrm>
          <a:prstGeom prst="rect">
            <a:avLst/>
          </a:prstGeom>
          <a:noFill/>
        </p:spPr>
        <p:txBody>
          <a:bodyPr wrap="square" rtlCol="0">
            <a:spAutoFit/>
          </a:bodyPr>
          <a:lstStyle/>
          <a:p>
            <a:r>
              <a:rPr lang="tr-TR" sz="1500" b="1" dirty="0">
                <a:solidFill>
                  <a:srgbClr val="C72031"/>
                </a:solidFill>
                <a:latin typeface="Montserrat Bold"/>
              </a:rPr>
              <a:t>DWWP D SERİSİ AÇIK ÇARKLI PLASTİK GÖVDELİ</a:t>
            </a:r>
            <a:endParaRPr lang="en-US" sz="1500" dirty="0">
              <a:solidFill>
                <a:srgbClr val="C72031"/>
              </a:solidFill>
              <a:latin typeface="Montserrat Bold"/>
            </a:endParaRPr>
          </a:p>
        </p:txBody>
      </p:sp>
    </p:spTree>
    <p:extLst>
      <p:ext uri="{BB962C8B-B14F-4D97-AF65-F5344CB8AC3E}">
        <p14:creationId xmlns:p14="http://schemas.microsoft.com/office/powerpoint/2010/main" val="1518089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par>
                          <p:cTn id="19" fill="hold">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3CB09343-5CAF-0C38-2E38-2D3478DA9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2014202" y="1235122"/>
            <a:ext cx="5688632" cy="323165"/>
          </a:xfrm>
          <a:prstGeom prst="rect">
            <a:avLst/>
          </a:prstGeom>
          <a:noFill/>
        </p:spPr>
        <p:txBody>
          <a:bodyPr wrap="square" rtlCol="0">
            <a:spAutoFit/>
          </a:bodyPr>
          <a:lstStyle/>
          <a:p>
            <a:r>
              <a:rPr lang="tr-TR" sz="1500" b="1" dirty="0">
                <a:solidFill>
                  <a:srgbClr val="C72031"/>
                </a:solidFill>
                <a:latin typeface="Montserrat Bold"/>
              </a:rPr>
              <a:t>DWWP D SERİSİ AÇIK ÇARKLI PLASTİK GÖVDELİ</a:t>
            </a:r>
            <a:endParaRPr lang="en-US" sz="1500" dirty="0">
              <a:solidFill>
                <a:srgbClr val="C72031"/>
              </a:solidFill>
              <a:latin typeface="Montserrat Bold"/>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519133" y="1855121"/>
            <a:ext cx="5304726" cy="4167423"/>
          </a:xfrm>
          <a:prstGeom prst="rect">
            <a:avLst/>
          </a:prstGeom>
          <a:noFill/>
        </p:spPr>
        <p:txBody>
          <a:bodyPr wrap="square" rtlCol="0">
            <a:spAutoFit/>
          </a:bodyPr>
          <a:lstStyle/>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Kullanım Alanları</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Şelale, bodrum, süs havuzu</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Bina drenaj çukuru ve birikinti suları</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Kanalizasyon suları</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Endüstriyel ve evsel atıkların tahliyesi</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Yağmur sularının tahliyesi</a:t>
            </a:r>
          </a:p>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Özellikleri</a:t>
            </a:r>
            <a:endParaRPr lang="tr-TR" sz="1200" dirty="0">
              <a:effectLst/>
              <a:latin typeface="Montserrat Bold"/>
              <a:ea typeface="Calibri" panose="020F0502020204030204" pitchFamily="34" charset="0"/>
              <a:cs typeface="Times New Roman" panose="02020603050405020304" pitchFamily="18" charset="0"/>
            </a:endParaRP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25 mm’ye kadar olan katı parçaların tahliyesi</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Motorun, pompa gövdesine su ve hava geçirmeyecek şekilde montajı</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Mekanik </a:t>
            </a:r>
            <a:r>
              <a:rPr lang="tr-TR" sz="1200" dirty="0" err="1">
                <a:effectLst/>
                <a:latin typeface="Montserrat Light" panose="00000400000000000000" pitchFamily="50" charset="-94"/>
                <a:ea typeface="Calibri" panose="020F0502020204030204" pitchFamily="34" charset="0"/>
                <a:cs typeface="Times New Roman" panose="02020603050405020304" pitchFamily="18" charset="0"/>
              </a:rPr>
              <a:t>salmastralı</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sızdırmazlık</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Gürültü ve titreşim yaratmaz</a:t>
            </a:r>
          </a:p>
          <a:p>
            <a:pPr lvl="0">
              <a:lnSpc>
                <a:spcPct val="150000"/>
              </a:lnSpc>
            </a:pP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p:txBody>
      </p:sp>
      <p:pic>
        <p:nvPicPr>
          <p:cNvPr id="6" name="Resim 5">
            <a:extLst>
              <a:ext uri="{FF2B5EF4-FFF2-40B4-BE49-F238E27FC236}">
                <a16:creationId xmlns:a16="http://schemas.microsoft.com/office/drawing/2014/main" id="{0F0E5436-B4EB-8DAB-C453-78F8F923224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85161" y="1652053"/>
            <a:ext cx="2857901" cy="4135608"/>
          </a:xfrm>
          <a:prstGeom prst="rect">
            <a:avLst/>
          </a:prstGeom>
          <a:effectLst>
            <a:outerShdw blurRad="76200" dir="13500000" sy="23000" kx="1200000" algn="br" rotWithShape="0">
              <a:prstClr val="black">
                <a:alpha val="20000"/>
              </a:prstClr>
            </a:outerShdw>
          </a:effectLst>
        </p:spPr>
      </p:pic>
      <p:sp>
        <p:nvSpPr>
          <p:cNvPr id="3" name="Metin kutusu 2">
            <a:extLst>
              <a:ext uri="{FF2B5EF4-FFF2-40B4-BE49-F238E27FC236}">
                <a16:creationId xmlns:a16="http://schemas.microsoft.com/office/drawing/2014/main" id="{FB71E9F5-7049-4AB2-56F7-EC924E42EE72}"/>
              </a:ext>
            </a:extLst>
          </p:cNvPr>
          <p:cNvSpPr txBox="1"/>
          <p:nvPr/>
        </p:nvSpPr>
        <p:spPr>
          <a:xfrm>
            <a:off x="176614" y="241164"/>
            <a:ext cx="4681904" cy="307777"/>
          </a:xfrm>
          <a:prstGeom prst="rect">
            <a:avLst/>
          </a:prstGeom>
          <a:noFill/>
        </p:spPr>
        <p:txBody>
          <a:bodyPr wrap="square">
            <a:spAutoFit/>
          </a:bodyPr>
          <a:lstStyle/>
          <a:p>
            <a:r>
              <a:rPr lang="tr-TR" sz="1400" b="1" dirty="0">
                <a:solidFill>
                  <a:schemeClr val="bg1"/>
                </a:solidFill>
                <a:latin typeface="Montserrat Black" panose="00000A00000000000000" pitchFamily="50" charset="0"/>
              </a:rPr>
              <a:t>ATIK SU POMPALARI</a:t>
            </a:r>
            <a:endParaRPr lang="en-US" sz="1400" dirty="0">
              <a:solidFill>
                <a:schemeClr val="bg1"/>
              </a:solidFill>
              <a:latin typeface="Montserrat Black" panose="00000A00000000000000" pitchFamily="50" charset="0"/>
            </a:endParaRPr>
          </a:p>
        </p:txBody>
      </p:sp>
    </p:spTree>
    <p:extLst>
      <p:ext uri="{BB962C8B-B14F-4D97-AF65-F5344CB8AC3E}">
        <p14:creationId xmlns:p14="http://schemas.microsoft.com/office/powerpoint/2010/main" val="3773520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1500"/>
                            </p:stCondLst>
                            <p:childTnLst>
                              <p:par>
                                <p:cTn id="13" presetID="21" presetClass="entr" presetSubtype="1" fill="hold"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heel(1)">
                                      <p:cBhvr>
                                        <p:cTn id="15" dur="2000"/>
                                        <p:tgtEl>
                                          <p:spTgt spid="4">
                                            <p:txEl>
                                              <p:pRg st="0" end="0"/>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heel(1)">
                                      <p:cBhvr>
                                        <p:cTn id="18" dur="2000"/>
                                        <p:tgtEl>
                                          <p:spTgt spid="4">
                                            <p:txEl>
                                              <p:pRg st="1" end="1"/>
                                            </p:txEl>
                                          </p:spTgt>
                                        </p:tgtEl>
                                      </p:cBhvr>
                                    </p:animEffect>
                                  </p:childTnLst>
                                </p:cTn>
                              </p:par>
                              <p:par>
                                <p:cTn id="19" presetID="21" presetClass="entr" presetSubtype="1"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heel(1)">
                                      <p:cBhvr>
                                        <p:cTn id="21" dur="2000"/>
                                        <p:tgtEl>
                                          <p:spTgt spid="4">
                                            <p:txEl>
                                              <p:pRg st="2" end="2"/>
                                            </p:txEl>
                                          </p:spTgt>
                                        </p:tgtEl>
                                      </p:cBhvr>
                                    </p:animEffect>
                                  </p:childTnLst>
                                </p:cTn>
                              </p:par>
                              <p:par>
                                <p:cTn id="22" presetID="21" presetClass="entr" presetSubtype="1"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wheel(1)">
                                      <p:cBhvr>
                                        <p:cTn id="24" dur="2000"/>
                                        <p:tgtEl>
                                          <p:spTgt spid="4">
                                            <p:txEl>
                                              <p:pRg st="3" end="3"/>
                                            </p:txEl>
                                          </p:spTgt>
                                        </p:tgtEl>
                                      </p:cBhvr>
                                    </p:animEffect>
                                  </p:childTnLst>
                                </p:cTn>
                              </p:par>
                              <p:par>
                                <p:cTn id="25" presetID="21" presetClass="entr" presetSubtype="1"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heel(1)">
                                      <p:cBhvr>
                                        <p:cTn id="27" dur="2000"/>
                                        <p:tgtEl>
                                          <p:spTgt spid="4">
                                            <p:txEl>
                                              <p:pRg st="4" end="4"/>
                                            </p:txEl>
                                          </p:spTgt>
                                        </p:tgtEl>
                                      </p:cBhvr>
                                    </p:animEffect>
                                  </p:childTnLst>
                                </p:cTn>
                              </p:par>
                              <p:par>
                                <p:cTn id="28" presetID="21" presetClass="entr" presetSubtype="1"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wheel(1)">
                                      <p:cBhvr>
                                        <p:cTn id="30" dur="2000"/>
                                        <p:tgtEl>
                                          <p:spTgt spid="4">
                                            <p:txEl>
                                              <p:pRg st="5" end="5"/>
                                            </p:txEl>
                                          </p:spTgt>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fade">
                                      <p:cBhvr>
                                        <p:cTn id="34" dur="1000"/>
                                        <p:tgtEl>
                                          <p:spTgt spid="4">
                                            <p:txEl>
                                              <p:pRg st="6" end="6"/>
                                            </p:txEl>
                                          </p:spTgt>
                                        </p:tgtEl>
                                      </p:cBhvr>
                                    </p:animEffect>
                                    <p:anim calcmode="lin" valueType="num">
                                      <p:cBhvr>
                                        <p:cTn id="3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Effect transition="in" filter="fade">
                                      <p:cBhvr>
                                        <p:cTn id="39" dur="1000"/>
                                        <p:tgtEl>
                                          <p:spTgt spid="4">
                                            <p:txEl>
                                              <p:pRg st="7" end="7"/>
                                            </p:txEl>
                                          </p:spTgt>
                                        </p:tgtEl>
                                      </p:cBhvr>
                                    </p:animEffect>
                                    <p:anim calcmode="lin" valueType="num">
                                      <p:cBhvr>
                                        <p:cTn id="4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
                                            <p:txEl>
                                              <p:pRg st="8" end="8"/>
                                            </p:txEl>
                                          </p:spTgt>
                                        </p:tgtEl>
                                        <p:attrNameLst>
                                          <p:attrName>style.visibility</p:attrName>
                                        </p:attrNameLst>
                                      </p:cBhvr>
                                      <p:to>
                                        <p:strVal val="visible"/>
                                      </p:to>
                                    </p:set>
                                    <p:animEffect transition="in" filter="fade">
                                      <p:cBhvr>
                                        <p:cTn id="44" dur="1000"/>
                                        <p:tgtEl>
                                          <p:spTgt spid="4">
                                            <p:txEl>
                                              <p:pRg st="8" end="8"/>
                                            </p:txEl>
                                          </p:spTgt>
                                        </p:tgtEl>
                                      </p:cBhvr>
                                    </p:animEffect>
                                    <p:anim calcmode="lin" valueType="num">
                                      <p:cBhvr>
                                        <p:cTn id="45"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animEffect transition="in" filter="fade">
                                      <p:cBhvr>
                                        <p:cTn id="49" dur="1000"/>
                                        <p:tgtEl>
                                          <p:spTgt spid="4">
                                            <p:txEl>
                                              <p:pRg st="9" end="9"/>
                                            </p:txEl>
                                          </p:spTgt>
                                        </p:tgtEl>
                                      </p:cBhvr>
                                    </p:animEffect>
                                    <p:anim calcmode="lin" valueType="num">
                                      <p:cBhvr>
                                        <p:cTn id="50"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9" end="9"/>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
                                            <p:txEl>
                                              <p:pRg st="10" end="10"/>
                                            </p:txEl>
                                          </p:spTgt>
                                        </p:tgtEl>
                                        <p:attrNameLst>
                                          <p:attrName>style.visibility</p:attrName>
                                        </p:attrNameLst>
                                      </p:cBhvr>
                                      <p:to>
                                        <p:strVal val="visible"/>
                                      </p:to>
                                    </p:set>
                                    <p:animEffect transition="in" filter="fade">
                                      <p:cBhvr>
                                        <p:cTn id="54" dur="1000"/>
                                        <p:tgtEl>
                                          <p:spTgt spid="4">
                                            <p:txEl>
                                              <p:pRg st="10" end="10"/>
                                            </p:txEl>
                                          </p:spTgt>
                                        </p:tgtEl>
                                      </p:cBhvr>
                                    </p:animEffect>
                                    <p:anim calcmode="lin" valueType="num">
                                      <p:cBhvr>
                                        <p:cTn id="55"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par>
                          <p:cTn id="57" fill="hold">
                            <p:stCondLst>
                              <p:cond delay="4500"/>
                            </p:stCondLst>
                            <p:childTnLst>
                              <p:par>
                                <p:cTn id="58" presetID="16" presetClass="entr" presetSubtype="21" fill="hold" grpId="0" nodeType="after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F969FB38-9D3F-886B-51C9-D7FA339A9F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467544" y="2492896"/>
            <a:ext cx="4893493" cy="2105320"/>
          </a:xfrm>
          <a:prstGeom prst="rect">
            <a:avLst/>
          </a:prstGeom>
          <a:noFill/>
        </p:spPr>
        <p:txBody>
          <a:bodyPr wrap="square" rtlCol="0">
            <a:spAutoFit/>
          </a:bodyPr>
          <a:lstStyle/>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DWWP GR serisi atık su pompaları, döküm gövdeli atık su pompaları ve paslanmaz gövdeli parçalayıcı bıçaklı atık su pompaları olarak ayrılmaktadırlar.</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DWWP GR serisi pompalar, 30 m</a:t>
            </a:r>
            <a:r>
              <a:rPr lang="tr-TR" sz="1200" baseline="30000" dirty="0">
                <a:effectLst/>
                <a:latin typeface="Montserrat Light" panose="00000400000000000000" pitchFamily="50" charset="-94"/>
                <a:ea typeface="Calibri" panose="020F0502020204030204" pitchFamily="34" charset="0"/>
                <a:cs typeface="Times New Roman" panose="02020603050405020304" pitchFamily="18" charset="0"/>
              </a:rPr>
              <a:t>3</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/h debi ve 35 </a:t>
            </a:r>
            <a:r>
              <a:rPr lang="tr-TR" sz="1200" dirty="0" err="1">
                <a:effectLst/>
                <a:latin typeface="Montserrat Light" panose="00000400000000000000" pitchFamily="50" charset="-94"/>
                <a:ea typeface="Calibri" panose="020F0502020204030204" pitchFamily="34" charset="0"/>
                <a:cs typeface="Times New Roman" panose="02020603050405020304" pitchFamily="18" charset="0"/>
              </a:rPr>
              <a:t>mSS</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maksimum basınca erişebilirler.</a:t>
            </a:r>
          </a:p>
          <a:p>
            <a:pPr>
              <a:lnSpc>
                <a:spcPct val="150000"/>
              </a:lnSpc>
            </a:pPr>
            <a:endParaRPr lang="tr-TR" sz="1200" dirty="0">
              <a:solidFill>
                <a:srgbClr val="FF0000"/>
              </a:solidFill>
              <a:latin typeface="Montserrat Light" panose="00000400000000000000" pitchFamily="50" charset="-94"/>
            </a:endParaRPr>
          </a:p>
        </p:txBody>
      </p:sp>
      <p:pic>
        <p:nvPicPr>
          <p:cNvPr id="6" name="Resim 5">
            <a:extLst>
              <a:ext uri="{FF2B5EF4-FFF2-40B4-BE49-F238E27FC236}">
                <a16:creationId xmlns:a16="http://schemas.microsoft.com/office/drawing/2014/main" id="{4D35F850-1B24-7528-66ED-ED1E657E41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20072" y="1637171"/>
            <a:ext cx="2866372" cy="4519209"/>
          </a:xfrm>
          <a:prstGeom prst="rect">
            <a:avLst/>
          </a:prstGeom>
          <a:effectLst>
            <a:outerShdw blurRad="76200" dir="13500000" sy="23000" kx="1200000" algn="br" rotWithShape="0">
              <a:prstClr val="black">
                <a:alpha val="20000"/>
              </a:prstClr>
            </a:outerShdw>
          </a:effectLst>
        </p:spPr>
      </p:pic>
      <p:sp>
        <p:nvSpPr>
          <p:cNvPr id="7" name="Metin kutusu 6">
            <a:extLst>
              <a:ext uri="{FF2B5EF4-FFF2-40B4-BE49-F238E27FC236}">
                <a16:creationId xmlns:a16="http://schemas.microsoft.com/office/drawing/2014/main" id="{3DB4FBAE-7183-DD1F-CA72-BD85EECC8DCA}"/>
              </a:ext>
            </a:extLst>
          </p:cNvPr>
          <p:cNvSpPr txBox="1"/>
          <p:nvPr/>
        </p:nvSpPr>
        <p:spPr>
          <a:xfrm>
            <a:off x="1763688" y="1166383"/>
            <a:ext cx="5976664" cy="323165"/>
          </a:xfrm>
          <a:prstGeom prst="rect">
            <a:avLst/>
          </a:prstGeom>
          <a:noFill/>
        </p:spPr>
        <p:txBody>
          <a:bodyPr wrap="square" rtlCol="0">
            <a:spAutoFit/>
          </a:bodyPr>
          <a:lstStyle/>
          <a:p>
            <a:r>
              <a:rPr lang="tr-TR" sz="1500" b="1" dirty="0">
                <a:solidFill>
                  <a:srgbClr val="C72031"/>
                </a:solidFill>
                <a:latin typeface="Montserrat Bold"/>
              </a:rPr>
              <a:t>DWWP GR SERİSİ DÖKÜM GÖVDELİ PARÇALAYICI BIÇAKLI</a:t>
            </a:r>
            <a:endParaRPr lang="en-US" sz="1500" dirty="0">
              <a:solidFill>
                <a:srgbClr val="C72031"/>
              </a:solidFill>
              <a:latin typeface="Montserrat Bold"/>
            </a:endParaRPr>
          </a:p>
        </p:txBody>
      </p:sp>
      <p:sp>
        <p:nvSpPr>
          <p:cNvPr id="11" name="Metin kutusu 10">
            <a:extLst>
              <a:ext uri="{FF2B5EF4-FFF2-40B4-BE49-F238E27FC236}">
                <a16:creationId xmlns:a16="http://schemas.microsoft.com/office/drawing/2014/main" id="{B83725CC-96E0-7789-6799-AB34527D7146}"/>
              </a:ext>
            </a:extLst>
          </p:cNvPr>
          <p:cNvSpPr txBox="1"/>
          <p:nvPr/>
        </p:nvSpPr>
        <p:spPr>
          <a:xfrm>
            <a:off x="176614" y="241164"/>
            <a:ext cx="4681904" cy="307777"/>
          </a:xfrm>
          <a:prstGeom prst="rect">
            <a:avLst/>
          </a:prstGeom>
          <a:noFill/>
        </p:spPr>
        <p:txBody>
          <a:bodyPr wrap="square">
            <a:spAutoFit/>
          </a:bodyPr>
          <a:lstStyle/>
          <a:p>
            <a:r>
              <a:rPr lang="tr-TR" sz="1400" b="1" dirty="0">
                <a:solidFill>
                  <a:schemeClr val="bg1"/>
                </a:solidFill>
                <a:latin typeface="Montserrat Black" panose="00000A00000000000000" pitchFamily="50" charset="0"/>
              </a:rPr>
              <a:t>ATIK SU POMPALARI</a:t>
            </a:r>
            <a:endParaRPr lang="en-US" sz="1400" dirty="0">
              <a:solidFill>
                <a:schemeClr val="bg1"/>
              </a:solidFill>
              <a:latin typeface="Montserrat Black" panose="00000A00000000000000" pitchFamily="50" charset="0"/>
            </a:endParaRPr>
          </a:p>
        </p:txBody>
      </p:sp>
    </p:spTree>
    <p:extLst>
      <p:ext uri="{BB962C8B-B14F-4D97-AF65-F5344CB8AC3E}">
        <p14:creationId xmlns:p14="http://schemas.microsoft.com/office/powerpoint/2010/main" val="811944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ircle(in)">
                                      <p:cBhvr>
                                        <p:cTn id="11" dur="2000"/>
                                        <p:tgtEl>
                                          <p:spTgt spid="4">
                                            <p:txEl>
                                              <p:pRg st="0" end="0"/>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circle(in)">
                                      <p:cBhvr>
                                        <p:cTn id="14" dur="2000"/>
                                        <p:tgtEl>
                                          <p:spTgt spid="4">
                                            <p:txEl>
                                              <p:pRg st="1" end="1"/>
                                            </p:txEl>
                                          </p:spTgt>
                                        </p:tgtEl>
                                      </p:cBhvr>
                                    </p:animEffect>
                                  </p:childTnLst>
                                </p:cTn>
                              </p:par>
                            </p:childTnLst>
                          </p:cTn>
                        </p:par>
                        <p:par>
                          <p:cTn id="15" fill="hold">
                            <p:stCondLst>
                              <p:cond delay="3000"/>
                            </p:stCondLst>
                            <p:childTnLst>
                              <p:par>
                                <p:cTn id="16" presetID="16" presetClass="entr" presetSubtype="2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par>
                          <p:cTn id="19" fill="hold">
                            <p:stCondLst>
                              <p:cond delay="3500"/>
                            </p:stCondLst>
                            <p:childTnLst>
                              <p:par>
                                <p:cTn id="20" presetID="16" presetClass="entr" presetSubtype="21"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a:extLst>
              <a:ext uri="{FF2B5EF4-FFF2-40B4-BE49-F238E27FC236}">
                <a16:creationId xmlns:a16="http://schemas.microsoft.com/office/drawing/2014/main" id="{EA62BEED-F5C1-1131-6FC6-53FB1EF8ED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1763688" y="1166383"/>
            <a:ext cx="5976664" cy="323165"/>
          </a:xfrm>
          <a:prstGeom prst="rect">
            <a:avLst/>
          </a:prstGeom>
          <a:noFill/>
        </p:spPr>
        <p:txBody>
          <a:bodyPr wrap="square" rtlCol="0">
            <a:spAutoFit/>
          </a:bodyPr>
          <a:lstStyle/>
          <a:p>
            <a:r>
              <a:rPr lang="tr-TR" sz="1500" b="1" dirty="0">
                <a:solidFill>
                  <a:srgbClr val="C72031"/>
                </a:solidFill>
                <a:latin typeface="Montserrat Bold"/>
              </a:rPr>
              <a:t>DWWP GR SERİSİ DÖKÜM GÖVDELİ PARÇALAYICI BIÇAKLI</a:t>
            </a:r>
            <a:endParaRPr lang="en-US" sz="1500" dirty="0">
              <a:solidFill>
                <a:srgbClr val="C72031"/>
              </a:solidFill>
              <a:latin typeface="Montserrat Bold"/>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pic>
        <p:nvPicPr>
          <p:cNvPr id="23" name="Resim 22">
            <a:hlinkClick r:id="rId4"/>
            <a:extLst>
              <a:ext uri="{FF2B5EF4-FFF2-40B4-BE49-F238E27FC236}">
                <a16:creationId xmlns:a16="http://schemas.microsoft.com/office/drawing/2014/main" id="{AC6A928A-5206-4AA0-8BA4-A3C83FB04BA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6"/>
            <a:extLst>
              <a:ext uri="{FF2B5EF4-FFF2-40B4-BE49-F238E27FC236}">
                <a16:creationId xmlns:a16="http://schemas.microsoft.com/office/drawing/2014/main" id="{D20D5691-68AE-49A5-86B9-F2707D987A2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8"/>
            <a:extLst>
              <a:ext uri="{FF2B5EF4-FFF2-40B4-BE49-F238E27FC236}">
                <a16:creationId xmlns:a16="http://schemas.microsoft.com/office/drawing/2014/main" id="{448B3554-8BFB-4DDB-B49C-D76A31193D8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0"/>
            <a:extLst>
              <a:ext uri="{FF2B5EF4-FFF2-40B4-BE49-F238E27FC236}">
                <a16:creationId xmlns:a16="http://schemas.microsoft.com/office/drawing/2014/main" id="{5106348D-8B04-4B76-9FFE-818C36C5782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sp>
        <p:nvSpPr>
          <p:cNvPr id="12" name="Metin kutusu 11">
            <a:extLst>
              <a:ext uri="{FF2B5EF4-FFF2-40B4-BE49-F238E27FC236}">
                <a16:creationId xmlns:a16="http://schemas.microsoft.com/office/drawing/2014/main" id="{C6EB6E04-AB07-4365-913B-ED9BDDF5229C}"/>
              </a:ext>
            </a:extLst>
          </p:cNvPr>
          <p:cNvSpPr txBox="1"/>
          <p:nvPr/>
        </p:nvSpPr>
        <p:spPr>
          <a:xfrm>
            <a:off x="176614" y="241164"/>
            <a:ext cx="4681904" cy="307777"/>
          </a:xfrm>
          <a:prstGeom prst="rect">
            <a:avLst/>
          </a:prstGeom>
          <a:noFill/>
        </p:spPr>
        <p:txBody>
          <a:bodyPr wrap="square">
            <a:spAutoFit/>
          </a:bodyPr>
          <a:lstStyle/>
          <a:p>
            <a:r>
              <a:rPr lang="tr-TR" sz="1400" b="1" dirty="0">
                <a:solidFill>
                  <a:schemeClr val="bg1"/>
                </a:solidFill>
                <a:latin typeface="Montserrat Black" panose="00000A00000000000000" pitchFamily="50" charset="0"/>
              </a:rPr>
              <a:t>ATIK SU POMPALARI</a:t>
            </a:r>
            <a:endParaRPr lang="en-US" sz="1400" dirty="0">
              <a:solidFill>
                <a:schemeClr val="bg1"/>
              </a:solidFill>
              <a:latin typeface="Montserrat Black" panose="00000A00000000000000" pitchFamily="50" charset="0"/>
            </a:endParaRPr>
          </a:p>
        </p:txBody>
      </p:sp>
      <p:pic>
        <p:nvPicPr>
          <p:cNvPr id="13" name="Resim 12">
            <a:hlinkClick r:id="rId6"/>
            <a:extLst>
              <a:ext uri="{FF2B5EF4-FFF2-40B4-BE49-F238E27FC236}">
                <a16:creationId xmlns:a16="http://schemas.microsoft.com/office/drawing/2014/main" id="{3C542BD5-418E-4B46-9B40-05CC3715DBF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634505" y="1951563"/>
            <a:ext cx="4893493" cy="4444422"/>
          </a:xfrm>
          <a:prstGeom prst="rect">
            <a:avLst/>
          </a:prstGeom>
          <a:noFill/>
        </p:spPr>
        <p:txBody>
          <a:bodyPr wrap="square" rtlCol="0">
            <a:spAutoFit/>
          </a:bodyPr>
          <a:lstStyle/>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Kullanım Alanları</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Yerleşim alanlarının kanalizasyon sistemleri</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Arıtma tesisleri</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Endüstriyel sistemlerdeki ham atık suların tahliyesi</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Özellikleri</a:t>
            </a:r>
          </a:p>
          <a:p>
            <a:pPr marL="17145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5 mm’ye kadar olan katı parçaların tahliyesi</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Parçalayıcı bıçaklar sayesinde katı parçaları daha küçük boyuta indirgeme</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Motorun, pompa gövdesine su ve hava geçirmeyecek şekilde montajı</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Mekanik </a:t>
            </a:r>
            <a:r>
              <a:rPr lang="tr-TR" sz="1200" dirty="0" err="1">
                <a:effectLst/>
                <a:latin typeface="Montserrat Light" panose="00000400000000000000" pitchFamily="50" charset="-94"/>
                <a:ea typeface="Calibri" panose="020F0502020204030204" pitchFamily="34" charset="0"/>
                <a:cs typeface="Times New Roman" panose="02020603050405020304" pitchFamily="18" charset="0"/>
              </a:rPr>
              <a:t>salmastralı</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sızdırmazlık</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Gürültü ve titreşim yaratmaz</a:t>
            </a:r>
          </a:p>
          <a:p>
            <a:pPr>
              <a:lnSpc>
                <a:spcPct val="150000"/>
              </a:lnSpc>
            </a:pPr>
            <a:endParaRPr lang="tr-TR" sz="1200" dirty="0">
              <a:solidFill>
                <a:srgbClr val="FF0000"/>
              </a:solidFill>
              <a:latin typeface="Montserrat Light" panose="00000400000000000000" pitchFamily="50" charset="-94"/>
            </a:endParaRPr>
          </a:p>
        </p:txBody>
      </p:sp>
      <p:pic>
        <p:nvPicPr>
          <p:cNvPr id="6" name="Resim 5">
            <a:extLst>
              <a:ext uri="{FF2B5EF4-FFF2-40B4-BE49-F238E27FC236}">
                <a16:creationId xmlns:a16="http://schemas.microsoft.com/office/drawing/2014/main" id="{4D35F850-1B24-7528-66ED-ED1E657E41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20072" y="1637171"/>
            <a:ext cx="2866372" cy="4519209"/>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759467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p:cTn id="1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4">
                                            <p:txEl>
                                              <p:pRg st="0" end="0"/>
                                            </p:txEl>
                                          </p:spTgt>
                                        </p:tgtEl>
                                      </p:cBhvr>
                                    </p:animEffect>
                                  </p:childTnLst>
                                </p:cTn>
                              </p:par>
                              <p:par>
                                <p:cTn id="21" presetID="53" presetClass="entr" presetSubtype="16"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p:cTn id="2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4">
                                            <p:txEl>
                                              <p:pRg st="1" end="1"/>
                                            </p:tx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 calcmode="lin" valueType="num">
                                      <p:cBhvr>
                                        <p:cTn id="28"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4">
                                            <p:txEl>
                                              <p:pRg st="2" end="2"/>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p:cTn id="33"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4">
                                            <p:txEl>
                                              <p:pRg st="3" end="3"/>
                                            </p:txEl>
                                          </p:spTgt>
                                        </p:tgtEl>
                                      </p:cBhvr>
                                    </p:animEffect>
                                  </p:childTnLst>
                                </p:cTn>
                              </p:par>
                            </p:childTnLst>
                          </p:cTn>
                        </p:par>
                        <p:par>
                          <p:cTn id="36" fill="hold">
                            <p:stCondLst>
                              <p:cond delay="2000"/>
                            </p:stCondLst>
                            <p:childTnLst>
                              <p:par>
                                <p:cTn id="37" presetID="21" presetClass="entr" presetSubtype="1" fill="hold" nodeType="after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wheel(1)">
                                      <p:cBhvr>
                                        <p:cTn id="39" dur="2000"/>
                                        <p:tgtEl>
                                          <p:spTgt spid="4">
                                            <p:txEl>
                                              <p:pRg st="4" end="4"/>
                                            </p:txEl>
                                          </p:spTgt>
                                        </p:tgtEl>
                                      </p:cBhvr>
                                    </p:animEffect>
                                  </p:childTnLst>
                                </p:cTn>
                              </p:par>
                              <p:par>
                                <p:cTn id="40" presetID="21" presetClass="entr" presetSubtype="1" fill="hold" nodeType="with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wheel(1)">
                                      <p:cBhvr>
                                        <p:cTn id="42" dur="2000"/>
                                        <p:tgtEl>
                                          <p:spTgt spid="4">
                                            <p:txEl>
                                              <p:pRg st="5" end="5"/>
                                            </p:txEl>
                                          </p:spTgt>
                                        </p:tgtEl>
                                      </p:cBhvr>
                                    </p:animEffect>
                                  </p:childTnLst>
                                </p:cTn>
                              </p:par>
                              <p:par>
                                <p:cTn id="43" presetID="21" presetClass="entr" presetSubtype="1" fill="hold" nodeType="with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wheel(1)">
                                      <p:cBhvr>
                                        <p:cTn id="45" dur="2000"/>
                                        <p:tgtEl>
                                          <p:spTgt spid="4">
                                            <p:txEl>
                                              <p:pRg st="6" end="6"/>
                                            </p:txEl>
                                          </p:spTgt>
                                        </p:tgtEl>
                                      </p:cBhvr>
                                    </p:animEffect>
                                  </p:childTnLst>
                                </p:cTn>
                              </p:par>
                              <p:par>
                                <p:cTn id="46" presetID="21" presetClass="entr" presetSubtype="1" fill="hold" nodeType="withEffect">
                                  <p:stCondLst>
                                    <p:cond delay="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wheel(1)">
                                      <p:cBhvr>
                                        <p:cTn id="48" dur="2000"/>
                                        <p:tgtEl>
                                          <p:spTgt spid="4">
                                            <p:txEl>
                                              <p:pRg st="7" end="7"/>
                                            </p:txEl>
                                          </p:spTgt>
                                        </p:tgtEl>
                                      </p:cBhvr>
                                    </p:animEffect>
                                  </p:childTnLst>
                                </p:cTn>
                              </p:par>
                              <p:par>
                                <p:cTn id="49" presetID="21" presetClass="entr" presetSubtype="1" fill="hold" nodeType="with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Effect transition="in" filter="wheel(1)">
                                      <p:cBhvr>
                                        <p:cTn id="51" dur="2000"/>
                                        <p:tgtEl>
                                          <p:spTgt spid="4">
                                            <p:txEl>
                                              <p:pRg st="8" end="8"/>
                                            </p:txEl>
                                          </p:spTgt>
                                        </p:tgtEl>
                                      </p:cBhvr>
                                    </p:animEffect>
                                  </p:childTnLst>
                                </p:cTn>
                              </p:par>
                              <p:par>
                                <p:cTn id="52" presetID="21" presetClass="entr" presetSubtype="1" fill="hold" nodeType="withEffect">
                                  <p:stCondLst>
                                    <p:cond delay="0"/>
                                  </p:stCondLst>
                                  <p:childTnLst>
                                    <p:set>
                                      <p:cBhvr>
                                        <p:cTn id="53" dur="1" fill="hold">
                                          <p:stCondLst>
                                            <p:cond delay="0"/>
                                          </p:stCondLst>
                                        </p:cTn>
                                        <p:tgtEl>
                                          <p:spTgt spid="4">
                                            <p:txEl>
                                              <p:pRg st="9" end="9"/>
                                            </p:txEl>
                                          </p:spTgt>
                                        </p:tgtEl>
                                        <p:attrNameLst>
                                          <p:attrName>style.visibility</p:attrName>
                                        </p:attrNameLst>
                                      </p:cBhvr>
                                      <p:to>
                                        <p:strVal val="visible"/>
                                      </p:to>
                                    </p:set>
                                    <p:animEffect transition="in" filter="wheel(1)">
                                      <p:cBhvr>
                                        <p:cTn id="54" dur="2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9224C2C-8F6D-3658-DD3A-153DF26133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468336" y="2329661"/>
            <a:ext cx="4821486" cy="1869679"/>
          </a:xfrm>
          <a:prstGeom prst="rect">
            <a:avLst/>
          </a:prstGeom>
          <a:noFill/>
        </p:spPr>
        <p:txBody>
          <a:bodyPr wrap="square" rtlCol="0">
            <a:spAutoFit/>
          </a:bodyPr>
          <a:lstStyle/>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DWWP C ve C1 serisi atık su pompaları, döküm gövdeli kapalı çarklı, atık su pompalarıdır.</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DWWP C ve C1 serisi pompalar, </a:t>
            </a:r>
            <a:r>
              <a:rPr lang="tr-TR" sz="1200" dirty="0">
                <a:latin typeface="Montserrat Light" panose="00000400000000000000" pitchFamily="50" charset="-94"/>
                <a:ea typeface="Calibri" panose="020F0502020204030204" pitchFamily="34" charset="0"/>
                <a:cs typeface="Times New Roman" panose="02020603050405020304" pitchFamily="18" charset="0"/>
              </a:rPr>
              <a:t>200 m</a:t>
            </a:r>
            <a:r>
              <a:rPr lang="tr-TR" sz="1200" baseline="30000" dirty="0">
                <a:latin typeface="Montserrat Light" panose="00000400000000000000" pitchFamily="50" charset="-94"/>
                <a:ea typeface="Calibri" panose="020F0502020204030204" pitchFamily="34" charset="0"/>
                <a:cs typeface="Times New Roman" panose="02020603050405020304" pitchFamily="18" charset="0"/>
              </a:rPr>
              <a:t>3</a:t>
            </a:r>
            <a:r>
              <a:rPr lang="tr-TR" sz="1200" dirty="0">
                <a:latin typeface="Montserrat Light" panose="00000400000000000000" pitchFamily="50" charset="-94"/>
                <a:ea typeface="Calibri" panose="020F0502020204030204" pitchFamily="34" charset="0"/>
                <a:cs typeface="Times New Roman" panose="02020603050405020304" pitchFamily="18" charset="0"/>
              </a:rPr>
              <a:t>/h debi ve 32 </a:t>
            </a:r>
            <a:r>
              <a:rPr lang="tr-TR" sz="1200" dirty="0" err="1">
                <a:latin typeface="Montserrat Light" panose="00000400000000000000" pitchFamily="50" charset="-94"/>
                <a:ea typeface="Calibri" panose="020F0502020204030204" pitchFamily="34" charset="0"/>
                <a:cs typeface="Times New Roman" panose="02020603050405020304" pitchFamily="18" charset="0"/>
              </a:rPr>
              <a:t>mSS</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maksimum basınca erişebilirler.</a:t>
            </a:r>
          </a:p>
          <a:p>
            <a:pPr>
              <a:lnSpc>
                <a:spcPct val="150000"/>
              </a:lnSpc>
            </a:pPr>
            <a:endParaRPr lang="tr-TR" sz="1400" dirty="0">
              <a:solidFill>
                <a:srgbClr val="FF0000"/>
              </a:solidFill>
              <a:latin typeface="Montserrat Light" panose="00000400000000000000" pitchFamily="50" charset="-94"/>
            </a:endParaRPr>
          </a:p>
        </p:txBody>
      </p:sp>
      <p:pic>
        <p:nvPicPr>
          <p:cNvPr id="6" name="Resim 5">
            <a:extLst>
              <a:ext uri="{FF2B5EF4-FFF2-40B4-BE49-F238E27FC236}">
                <a16:creationId xmlns:a16="http://schemas.microsoft.com/office/drawing/2014/main" id="{54D4BBA8-CEA1-4298-E154-9E24D87897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16951" y="1227895"/>
            <a:ext cx="3258981" cy="4928485"/>
          </a:xfrm>
          <a:prstGeom prst="rect">
            <a:avLst/>
          </a:prstGeom>
          <a:effectLst>
            <a:outerShdw blurRad="76200" dir="13500000" sy="23000" kx="1200000" algn="br" rotWithShape="0">
              <a:prstClr val="black">
                <a:alpha val="20000"/>
              </a:prstClr>
            </a:outerShdw>
          </a:effectLst>
        </p:spPr>
      </p:pic>
      <p:sp>
        <p:nvSpPr>
          <p:cNvPr id="3" name="Metin kutusu 2">
            <a:extLst>
              <a:ext uri="{FF2B5EF4-FFF2-40B4-BE49-F238E27FC236}">
                <a16:creationId xmlns:a16="http://schemas.microsoft.com/office/drawing/2014/main" id="{90B669D9-2698-5FAA-4F48-5FB871DFB431}"/>
              </a:ext>
            </a:extLst>
          </p:cNvPr>
          <p:cNvSpPr txBox="1"/>
          <p:nvPr/>
        </p:nvSpPr>
        <p:spPr>
          <a:xfrm>
            <a:off x="179512" y="291423"/>
            <a:ext cx="4681904" cy="307777"/>
          </a:xfrm>
          <a:prstGeom prst="rect">
            <a:avLst/>
          </a:prstGeom>
          <a:noFill/>
        </p:spPr>
        <p:txBody>
          <a:bodyPr wrap="square">
            <a:spAutoFit/>
          </a:bodyPr>
          <a:lstStyle/>
          <a:p>
            <a:r>
              <a:rPr lang="tr-TR" sz="1400" b="1" dirty="0">
                <a:solidFill>
                  <a:schemeClr val="bg1"/>
                </a:solidFill>
                <a:latin typeface="Montserrat Black" panose="00000A00000000000000" pitchFamily="50" charset="0"/>
              </a:rPr>
              <a:t>ATIK SU POMPALARI</a:t>
            </a:r>
            <a:endParaRPr lang="en-US" sz="1400" dirty="0">
              <a:solidFill>
                <a:schemeClr val="bg1"/>
              </a:solidFill>
              <a:latin typeface="Montserrat Black" panose="00000A00000000000000" pitchFamily="50" charset="0"/>
            </a:endParaRPr>
          </a:p>
        </p:txBody>
      </p:sp>
      <p:sp>
        <p:nvSpPr>
          <p:cNvPr id="7" name="Metin kutusu 6">
            <a:extLst>
              <a:ext uri="{FF2B5EF4-FFF2-40B4-BE49-F238E27FC236}">
                <a16:creationId xmlns:a16="http://schemas.microsoft.com/office/drawing/2014/main" id="{E9D7420D-10CE-D948-189B-256D9F59EE72}"/>
              </a:ext>
            </a:extLst>
          </p:cNvPr>
          <p:cNvSpPr txBox="1"/>
          <p:nvPr/>
        </p:nvSpPr>
        <p:spPr>
          <a:xfrm>
            <a:off x="2521355" y="1062553"/>
            <a:ext cx="5688632" cy="323165"/>
          </a:xfrm>
          <a:prstGeom prst="rect">
            <a:avLst/>
          </a:prstGeom>
          <a:noFill/>
        </p:spPr>
        <p:txBody>
          <a:bodyPr wrap="square" rtlCol="0">
            <a:spAutoFit/>
          </a:bodyPr>
          <a:lstStyle/>
          <a:p>
            <a:r>
              <a:rPr lang="tr-TR" sz="1500" b="1" dirty="0">
                <a:solidFill>
                  <a:srgbClr val="C72031"/>
                </a:solidFill>
                <a:latin typeface="Montserrat Bold"/>
              </a:rPr>
              <a:t>DWWP V SERİSİ DÖKÜM GÖVDELİ</a:t>
            </a:r>
            <a:endParaRPr lang="en-US" sz="1500" dirty="0">
              <a:solidFill>
                <a:srgbClr val="C72031"/>
              </a:solidFill>
              <a:latin typeface="Montserrat Bold"/>
            </a:endParaRPr>
          </a:p>
        </p:txBody>
      </p:sp>
    </p:spTree>
    <p:extLst>
      <p:ext uri="{BB962C8B-B14F-4D97-AF65-F5344CB8AC3E}">
        <p14:creationId xmlns:p14="http://schemas.microsoft.com/office/powerpoint/2010/main" val="2231229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p:cTn id="11"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4">
                                            <p:txEl>
                                              <p:pRg st="0" end="0"/>
                                            </p:txEl>
                                          </p:spTgt>
                                        </p:tgtEl>
                                      </p:cBhvr>
                                    </p:animEffect>
                                  </p:childTnLst>
                                </p:cTn>
                              </p:par>
                              <p:par>
                                <p:cTn id="15" presetID="3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p:cTn id="17"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9"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0" dur="1000"/>
                                        <p:tgtEl>
                                          <p:spTgt spid="4">
                                            <p:txEl>
                                              <p:pRg st="1" end="1"/>
                                            </p:txEl>
                                          </p:spTgt>
                                        </p:tgtEl>
                                      </p:cBhvr>
                                    </p:animEffect>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C188EB5-E9E2-C850-4730-B24197DD6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492201" y="1822839"/>
            <a:ext cx="4821486" cy="4721421"/>
          </a:xfrm>
          <a:prstGeom prst="rect">
            <a:avLst/>
          </a:prstGeom>
          <a:noFill/>
        </p:spPr>
        <p:txBody>
          <a:bodyPr wrap="square" rtlCol="0">
            <a:spAutoFit/>
          </a:bodyPr>
          <a:lstStyle/>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Kullanım Alanları</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Şelale, bodrum, süs havuzu</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Bina drenaj çukuru ve birikinti suları</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Kanalizasyon suları</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Yağmur sularının tahliyesi</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Endüstriyel ve evsel atıkların tahliyesi</a:t>
            </a:r>
          </a:p>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Özellikleri</a:t>
            </a:r>
            <a:endParaRPr lang="tr-TR" sz="1200" dirty="0">
              <a:effectLst/>
              <a:latin typeface="Montserrat Bold"/>
              <a:ea typeface="Calibri" panose="020F0502020204030204" pitchFamily="34" charset="0"/>
              <a:cs typeface="Times New Roman" panose="02020603050405020304" pitchFamily="18" charset="0"/>
            </a:endParaRP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C serisi, 25 mm’ye kadar katı parçacık içeren sıvıların tahliyesi</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C1 serisi, 70 mm’ye kadar katı parçacık içeren sıvıların tahliyesi</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Motorun, pompa gövdesine su ve hava geçirmeyecek şekilde montajı</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Gürültü ve titreşim yaratmaz</a:t>
            </a:r>
          </a:p>
          <a:p>
            <a:pPr>
              <a:lnSpc>
                <a:spcPct val="150000"/>
              </a:lnSpc>
            </a:pPr>
            <a:endParaRPr lang="tr-TR" sz="1200" dirty="0">
              <a:solidFill>
                <a:srgbClr val="FF0000"/>
              </a:solidFill>
              <a:latin typeface="Montserrat Light" panose="00000400000000000000" pitchFamily="50" charset="-94"/>
            </a:endParaRPr>
          </a:p>
        </p:txBody>
      </p:sp>
      <p:pic>
        <p:nvPicPr>
          <p:cNvPr id="6" name="Resim 5">
            <a:extLst>
              <a:ext uri="{FF2B5EF4-FFF2-40B4-BE49-F238E27FC236}">
                <a16:creationId xmlns:a16="http://schemas.microsoft.com/office/drawing/2014/main" id="{54D4BBA8-CEA1-4298-E154-9E24D87897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73460" y="1227895"/>
            <a:ext cx="3258981" cy="4928485"/>
          </a:xfrm>
          <a:prstGeom prst="rect">
            <a:avLst/>
          </a:prstGeom>
          <a:effectLst>
            <a:outerShdw blurRad="76200" dir="13500000" sy="23000" kx="1200000" algn="br" rotWithShape="0">
              <a:prstClr val="black">
                <a:alpha val="20000"/>
              </a:prstClr>
            </a:outerShdw>
          </a:effectLst>
        </p:spPr>
      </p:pic>
      <p:sp>
        <p:nvSpPr>
          <p:cNvPr id="3" name="Metin kutusu 2">
            <a:extLst>
              <a:ext uri="{FF2B5EF4-FFF2-40B4-BE49-F238E27FC236}">
                <a16:creationId xmlns:a16="http://schemas.microsoft.com/office/drawing/2014/main" id="{01455B5C-5500-75AF-15BD-1280160FDA00}"/>
              </a:ext>
            </a:extLst>
          </p:cNvPr>
          <p:cNvSpPr txBox="1"/>
          <p:nvPr/>
        </p:nvSpPr>
        <p:spPr>
          <a:xfrm>
            <a:off x="179512" y="291423"/>
            <a:ext cx="4681904" cy="307777"/>
          </a:xfrm>
          <a:prstGeom prst="rect">
            <a:avLst/>
          </a:prstGeom>
          <a:noFill/>
        </p:spPr>
        <p:txBody>
          <a:bodyPr wrap="square">
            <a:spAutoFit/>
          </a:bodyPr>
          <a:lstStyle/>
          <a:p>
            <a:r>
              <a:rPr lang="tr-TR" sz="1400" b="1" dirty="0">
                <a:solidFill>
                  <a:schemeClr val="bg1"/>
                </a:solidFill>
                <a:latin typeface="Montserrat Black" panose="00000A00000000000000" pitchFamily="50" charset="0"/>
              </a:rPr>
              <a:t>ATIK SU POMPALARI</a:t>
            </a:r>
            <a:endParaRPr lang="en-US" sz="1400" dirty="0">
              <a:solidFill>
                <a:schemeClr val="bg1"/>
              </a:solidFill>
              <a:latin typeface="Montserrat Black" panose="00000A00000000000000" pitchFamily="50" charset="0"/>
            </a:endParaRPr>
          </a:p>
        </p:txBody>
      </p:sp>
      <p:sp>
        <p:nvSpPr>
          <p:cNvPr id="7" name="Metin kutusu 6">
            <a:extLst>
              <a:ext uri="{FF2B5EF4-FFF2-40B4-BE49-F238E27FC236}">
                <a16:creationId xmlns:a16="http://schemas.microsoft.com/office/drawing/2014/main" id="{1A779706-0D24-9F3F-7124-B38C2FA6C097}"/>
              </a:ext>
            </a:extLst>
          </p:cNvPr>
          <p:cNvSpPr txBox="1"/>
          <p:nvPr/>
        </p:nvSpPr>
        <p:spPr>
          <a:xfrm>
            <a:off x="2521355" y="1062553"/>
            <a:ext cx="5688632" cy="323165"/>
          </a:xfrm>
          <a:prstGeom prst="rect">
            <a:avLst/>
          </a:prstGeom>
          <a:noFill/>
        </p:spPr>
        <p:txBody>
          <a:bodyPr wrap="square" rtlCol="0">
            <a:spAutoFit/>
          </a:bodyPr>
          <a:lstStyle/>
          <a:p>
            <a:r>
              <a:rPr lang="tr-TR" sz="1500" b="1" dirty="0">
                <a:solidFill>
                  <a:srgbClr val="C72031"/>
                </a:solidFill>
                <a:latin typeface="Montserrat Bold"/>
              </a:rPr>
              <a:t>DWWP V SERİSİ DÖKÜM GÖVDELİ</a:t>
            </a:r>
            <a:endParaRPr lang="en-US" sz="1500" dirty="0">
              <a:solidFill>
                <a:srgbClr val="C72031"/>
              </a:solidFill>
              <a:latin typeface="Montserrat Bold"/>
            </a:endParaRPr>
          </a:p>
        </p:txBody>
      </p:sp>
    </p:spTree>
    <p:extLst>
      <p:ext uri="{BB962C8B-B14F-4D97-AF65-F5344CB8AC3E}">
        <p14:creationId xmlns:p14="http://schemas.microsoft.com/office/powerpoint/2010/main" val="3745161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childTnLst>
                          </p:cTn>
                        </p:par>
                        <p:par>
                          <p:cTn id="32" fill="hold">
                            <p:stCondLst>
                              <p:cond delay="4000"/>
                            </p:stCondLst>
                            <p:childTnLst>
                              <p:par>
                                <p:cTn id="33" presetID="2" presetClass="entr" presetSubtype="4" fill="hold" nodeType="after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37" fill="hold">
                            <p:stCondLst>
                              <p:cond delay="4500"/>
                            </p:stCondLst>
                            <p:childTnLst>
                              <p:par>
                                <p:cTn id="38" presetID="2" presetClass="entr" presetSubtype="4" fill="hold" nodeType="after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 calcmode="lin" valueType="num">
                                      <p:cBhvr additive="base">
                                        <p:cTn id="40"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par>
                          <p:cTn id="42" fill="hold">
                            <p:stCondLst>
                              <p:cond delay="5000"/>
                            </p:stCondLst>
                            <p:childTnLst>
                              <p:par>
                                <p:cTn id="43" presetID="2" presetClass="entr" presetSubtype="4" fill="hold" nodeType="afterEffect">
                                  <p:stCondLst>
                                    <p:cond delay="0"/>
                                  </p:stCondLst>
                                  <p:childTnLst>
                                    <p:set>
                                      <p:cBhvr>
                                        <p:cTn id="44" dur="1" fill="hold">
                                          <p:stCondLst>
                                            <p:cond delay="0"/>
                                          </p:stCondLst>
                                        </p:cTn>
                                        <p:tgtEl>
                                          <p:spTgt spid="4">
                                            <p:txEl>
                                              <p:pRg st="8" end="8"/>
                                            </p:txEl>
                                          </p:spTgt>
                                        </p:tgtEl>
                                        <p:attrNameLst>
                                          <p:attrName>style.visibility</p:attrName>
                                        </p:attrNameLst>
                                      </p:cBhvr>
                                      <p:to>
                                        <p:strVal val="visible"/>
                                      </p:to>
                                    </p:set>
                                    <p:anim calcmode="lin" valueType="num">
                                      <p:cBhvr additive="base">
                                        <p:cTn id="4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par>
                          <p:cTn id="47" fill="hold">
                            <p:stCondLst>
                              <p:cond delay="5500"/>
                            </p:stCondLst>
                            <p:childTnLst>
                              <p:par>
                                <p:cTn id="48" presetID="2" presetClass="entr" presetSubtype="4" fill="hold" nodeType="after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anim calcmode="lin" valueType="num">
                                      <p:cBhvr additive="base">
                                        <p:cTn id="50"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par>
                          <p:cTn id="52" fill="hold">
                            <p:stCondLst>
                              <p:cond delay="6000"/>
                            </p:stCondLst>
                            <p:childTnLst>
                              <p:par>
                                <p:cTn id="53" presetID="2" presetClass="entr" presetSubtype="4" fill="hold" nodeType="afterEffect">
                                  <p:stCondLst>
                                    <p:cond delay="0"/>
                                  </p:stCondLst>
                                  <p:childTnLst>
                                    <p:set>
                                      <p:cBhvr>
                                        <p:cTn id="54" dur="1" fill="hold">
                                          <p:stCondLst>
                                            <p:cond delay="0"/>
                                          </p:stCondLst>
                                        </p:cTn>
                                        <p:tgtEl>
                                          <p:spTgt spid="4">
                                            <p:txEl>
                                              <p:pRg st="10" end="10"/>
                                            </p:txEl>
                                          </p:spTgt>
                                        </p:tgtEl>
                                        <p:attrNameLst>
                                          <p:attrName>style.visibility</p:attrName>
                                        </p:attrNameLst>
                                      </p:cBhvr>
                                      <p:to>
                                        <p:strVal val="visible"/>
                                      </p:to>
                                    </p:set>
                                    <p:anim calcmode="lin" valueType="num">
                                      <p:cBhvr additive="base">
                                        <p:cTn id="55"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par>
                          <p:cTn id="57" fill="hold">
                            <p:stCondLst>
                              <p:cond delay="6500"/>
                            </p:stCondLst>
                            <p:childTnLst>
                              <p:par>
                                <p:cTn id="58" presetID="16" presetClass="entr" presetSubtype="21" fill="hold" grpId="0" nodeType="after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childTnLst>
                          </p:cTn>
                        </p:par>
                        <p:par>
                          <p:cTn id="61" fill="hold">
                            <p:stCondLst>
                              <p:cond delay="7000"/>
                            </p:stCondLst>
                            <p:childTnLst>
                              <p:par>
                                <p:cTn id="62" presetID="22" presetClass="entr" presetSubtype="4"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down)">
                                      <p:cBhvr>
                                        <p:cTn id="6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Resim 17">
            <a:extLst>
              <a:ext uri="{FF2B5EF4-FFF2-40B4-BE49-F238E27FC236}">
                <a16:creationId xmlns:a16="http://schemas.microsoft.com/office/drawing/2014/main" id="{E40EB0C9-2ED0-3E19-910D-0B6CE36E62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1196762" y="1684937"/>
            <a:ext cx="5004048" cy="323165"/>
          </a:xfrm>
          <a:prstGeom prst="rect">
            <a:avLst/>
          </a:prstGeom>
          <a:noFill/>
        </p:spPr>
        <p:txBody>
          <a:bodyPr wrap="square" rtlCol="0">
            <a:spAutoFit/>
          </a:bodyPr>
          <a:lstStyle/>
          <a:p>
            <a:r>
              <a:rPr lang="tr-TR" sz="1500" b="1" dirty="0">
                <a:solidFill>
                  <a:srgbClr val="C72031"/>
                </a:solidFill>
                <a:latin typeface="Montserrat Bold"/>
              </a:rPr>
              <a:t>DUYAR POMPA ve HİDROFOR SİSTEMLERİ</a:t>
            </a:r>
            <a:endParaRPr lang="en-US" sz="1500" dirty="0">
              <a:solidFill>
                <a:srgbClr val="C72031"/>
              </a:solidFill>
              <a:latin typeface="Montserrat Bold"/>
            </a:endParaRPr>
          </a:p>
        </p:txBody>
      </p:sp>
      <p:sp>
        <p:nvSpPr>
          <p:cNvPr id="11" name="Metin kutusu 10">
            <a:extLst>
              <a:ext uri="{FF2B5EF4-FFF2-40B4-BE49-F238E27FC236}">
                <a16:creationId xmlns:a16="http://schemas.microsoft.com/office/drawing/2014/main" id="{A3D0FBE8-319D-4F10-9934-5044E0F3149D}"/>
              </a:ext>
            </a:extLst>
          </p:cNvPr>
          <p:cNvSpPr txBox="1"/>
          <p:nvPr/>
        </p:nvSpPr>
        <p:spPr>
          <a:xfrm>
            <a:off x="467544" y="2008102"/>
            <a:ext cx="8209423" cy="3329116"/>
          </a:xfrm>
          <a:prstGeom prst="rect">
            <a:avLst/>
          </a:prstGeom>
          <a:noFill/>
        </p:spPr>
        <p:txBody>
          <a:bodyPr wrap="square" rtlCol="0">
            <a:spAutoFit/>
          </a:bodyPr>
          <a:lstStyle/>
          <a:p>
            <a:pPr marL="285750" indent="-285750">
              <a:lnSpc>
                <a:spcPct val="150000"/>
              </a:lnSpc>
              <a:spcAft>
                <a:spcPts val="800"/>
              </a:spcAft>
              <a:buFont typeface="Arial" panose="020B0604020202020204" pitchFamily="34" charset="0"/>
              <a:buChar char="•"/>
            </a:pPr>
            <a:r>
              <a:rPr lang="tr-TR" sz="1400" dirty="0">
                <a:solidFill>
                  <a:srgbClr val="221E1F"/>
                </a:solidFill>
                <a:effectLst/>
                <a:latin typeface="Montserrat Light" panose="00000400000000000000" pitchFamily="50" charset="-94"/>
                <a:ea typeface="Calibri" panose="020F0502020204030204" pitchFamily="34" charset="0"/>
                <a:cs typeface="Calibri" panose="020F0502020204030204" pitchFamily="34" charset="0"/>
              </a:rPr>
              <a:t>İş paydaşlarımızın beklentilerini en yüksek düzeyde karşılamak üzere müşteri odaklı bir yaklaşım benimsiyor, pompa teknolojilerinin AR-</a:t>
            </a:r>
            <a:r>
              <a:rPr lang="tr-TR" sz="1400" dirty="0" err="1">
                <a:solidFill>
                  <a:srgbClr val="221E1F"/>
                </a:solidFill>
                <a:effectLst/>
                <a:latin typeface="Montserrat Light" panose="00000400000000000000" pitchFamily="50" charset="-94"/>
                <a:ea typeface="Calibri" panose="020F0502020204030204" pitchFamily="34" charset="0"/>
                <a:cs typeface="Calibri" panose="020F0502020204030204" pitchFamily="34" charset="0"/>
              </a:rPr>
              <a:t>GE’sinden</a:t>
            </a:r>
            <a:r>
              <a:rPr lang="tr-TR" sz="1400" dirty="0">
                <a:solidFill>
                  <a:srgbClr val="221E1F"/>
                </a:solidFill>
                <a:effectLst/>
                <a:latin typeface="Montserrat Light" panose="00000400000000000000" pitchFamily="50" charset="-94"/>
                <a:ea typeface="Calibri" panose="020F0502020204030204" pitchFamily="34" charset="0"/>
                <a:cs typeface="Calibri" panose="020F0502020204030204" pitchFamily="34" charset="0"/>
              </a:rPr>
              <a:t>, üretimine kadar geçen tüm süreçlerde müşteri memnuniyetini ön planda tutuyoruz. Duyar Pompa olarak Türkiye genelinde geniş bayi ve servis ağıyla, pompa teknolojileri alanında en iyi hizmeti, en kısa zamanda sunmayı misyon ediniyoruz. </a:t>
            </a:r>
            <a:br>
              <a:rPr lang="tr-TR" sz="1400" dirty="0">
                <a:solidFill>
                  <a:srgbClr val="221E1F"/>
                </a:solidFill>
                <a:effectLst/>
                <a:latin typeface="Montserrat Light" panose="00000400000000000000" pitchFamily="50" charset="-94"/>
                <a:ea typeface="Calibri" panose="020F0502020204030204" pitchFamily="34" charset="0"/>
                <a:cs typeface="Calibri" panose="020F0502020204030204" pitchFamily="34" charset="0"/>
              </a:rPr>
            </a:br>
            <a:endParaRPr lang="tr-TR" sz="1400" dirty="0">
              <a:effectLst/>
              <a:latin typeface="Montserrat Light" panose="00000400000000000000" pitchFamily="50" charset="-94"/>
              <a:ea typeface="Calibri" panose="020F0502020204030204" pitchFamily="34" charset="0"/>
              <a:cs typeface="Times New Roman" panose="02020603050405020304" pitchFamily="18" charset="0"/>
            </a:endParaRPr>
          </a:p>
          <a:p>
            <a:pPr marL="285750" indent="-285750">
              <a:lnSpc>
                <a:spcPct val="150000"/>
              </a:lnSpc>
              <a:spcAft>
                <a:spcPts val="800"/>
              </a:spcAft>
              <a:buFont typeface="Arial" panose="020B0604020202020204" pitchFamily="34" charset="0"/>
              <a:buChar char="•"/>
            </a:pPr>
            <a:r>
              <a:rPr lang="tr-TR" sz="1400" dirty="0">
                <a:effectLst/>
                <a:latin typeface="Montserrat Light" panose="00000400000000000000" pitchFamily="50" charset="-94"/>
                <a:ea typeface="Calibri" panose="020F0502020204030204" pitchFamily="34" charset="0"/>
                <a:cs typeface="Calibri" panose="020F0502020204030204" pitchFamily="34" charset="0"/>
              </a:rPr>
              <a:t>Duyar </a:t>
            </a:r>
            <a:r>
              <a:rPr lang="tr-TR" sz="1400" dirty="0" err="1">
                <a:effectLst/>
                <a:latin typeface="Montserrat Light" panose="00000400000000000000" pitchFamily="50" charset="-94"/>
                <a:ea typeface="Calibri" panose="020F0502020204030204" pitchFamily="34" charset="0"/>
                <a:cs typeface="Calibri" panose="020F0502020204030204" pitchFamily="34" charset="0"/>
              </a:rPr>
              <a:t>Vana’nın</a:t>
            </a:r>
            <a:r>
              <a:rPr lang="tr-TR" sz="1400" dirty="0">
                <a:effectLst/>
                <a:latin typeface="Montserrat Light" panose="00000400000000000000" pitchFamily="50" charset="-94"/>
                <a:ea typeface="Calibri" panose="020F0502020204030204" pitchFamily="34" charset="0"/>
                <a:cs typeface="Calibri" panose="020F0502020204030204" pitchFamily="34" charset="0"/>
              </a:rPr>
              <a:t> 55 yılı aşkın sektör tecrübesi ve bilgi birikiminden faydalanıp </a:t>
            </a:r>
            <a:r>
              <a:rPr lang="tr-TR" sz="1400" dirty="0">
                <a:solidFill>
                  <a:srgbClr val="221E1F"/>
                </a:solidFill>
                <a:effectLst/>
                <a:latin typeface="Montserrat Light" panose="00000400000000000000" pitchFamily="50" charset="-94"/>
                <a:ea typeface="Calibri" panose="020F0502020204030204" pitchFamily="34" charset="0"/>
                <a:cs typeface="Calibri" panose="020F0502020204030204" pitchFamily="34" charset="0"/>
              </a:rPr>
              <a:t>geniş ürün gamıyla HVAC projelerinin de yeni lider üreticilerinden </a:t>
            </a:r>
            <a:r>
              <a:rPr lang="tr-TR" sz="1400" dirty="0">
                <a:effectLst/>
                <a:latin typeface="Montserrat Light" panose="00000400000000000000" pitchFamily="50" charset="-94"/>
                <a:ea typeface="Calibri" panose="020F0502020204030204" pitchFamily="34" charset="0"/>
                <a:cs typeface="Calibri" panose="020F0502020204030204" pitchFamily="34" charset="0"/>
              </a:rPr>
              <a:t>olarak köklerimiz yerli, vizyonumuz global yaklaşımıyla üretmeye ve geliştirmeye devam edeceğiz</a:t>
            </a:r>
            <a:r>
              <a:rPr lang="tr-TR" sz="1400" dirty="0">
                <a:effectLst/>
                <a:latin typeface="Montserrat ExtraLight" panose="00000300000000000000" pitchFamily="50" charset="-94"/>
                <a:ea typeface="Calibri" panose="020F0502020204030204" pitchFamily="34" charset="0"/>
                <a:cs typeface="Calibri" panose="020F0502020204030204" pitchFamily="34" charset="0"/>
              </a:rPr>
              <a:t>.  </a:t>
            </a:r>
            <a:endParaRPr lang="tr-TR" sz="1400" dirty="0">
              <a:effectLst/>
              <a:latin typeface="Montserrat ExtraLight" panose="00000300000000000000" pitchFamily="50" charset="-94"/>
              <a:ea typeface="Calibri" panose="020F0502020204030204" pitchFamily="34" charset="0"/>
              <a:cs typeface="Times New Roman" panose="02020603050405020304" pitchFamily="18" charset="0"/>
            </a:endParaRPr>
          </a:p>
          <a:p>
            <a:endParaRPr lang="en-US" sz="800" dirty="0">
              <a:latin typeface="Montserrat ExtraLight" panose="00000300000000000000" pitchFamily="50" charset="-94"/>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sp>
        <p:nvSpPr>
          <p:cNvPr id="12" name="Metin kutusu 11">
            <a:extLst>
              <a:ext uri="{FF2B5EF4-FFF2-40B4-BE49-F238E27FC236}">
                <a16:creationId xmlns:a16="http://schemas.microsoft.com/office/drawing/2014/main" id="{C6EB6E04-AB07-4365-913B-ED9BDDF5229C}"/>
              </a:ext>
            </a:extLst>
          </p:cNvPr>
          <p:cNvSpPr txBox="1"/>
          <p:nvPr/>
        </p:nvSpPr>
        <p:spPr>
          <a:xfrm>
            <a:off x="300859" y="197968"/>
            <a:ext cx="4681904" cy="369332"/>
          </a:xfrm>
          <a:prstGeom prst="rect">
            <a:avLst/>
          </a:prstGeom>
          <a:noFill/>
        </p:spPr>
        <p:txBody>
          <a:bodyPr wrap="square">
            <a:spAutoFit/>
          </a:bodyPr>
          <a:lstStyle/>
          <a:p>
            <a:r>
              <a:rPr lang="tr-TR" b="1" dirty="0">
                <a:solidFill>
                  <a:schemeClr val="bg1"/>
                </a:solidFill>
                <a:latin typeface="Montserrat Black" panose="00000A00000000000000" pitchFamily="50" charset="0"/>
              </a:rPr>
              <a:t>HAKKIMIZDA</a:t>
            </a:r>
            <a:endParaRPr lang="en-US" dirty="0">
              <a:solidFill>
                <a:schemeClr val="bg1"/>
              </a:solidFill>
              <a:latin typeface="Montserrat Black" panose="00000A00000000000000" pitchFamily="50" charset="0"/>
            </a:endParaRPr>
          </a:p>
        </p:txBody>
      </p:sp>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Tree>
    <p:extLst>
      <p:ext uri="{BB962C8B-B14F-4D97-AF65-F5344CB8AC3E}">
        <p14:creationId xmlns:p14="http://schemas.microsoft.com/office/powerpoint/2010/main" val="3094286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5EAA37F-D778-FED1-83DE-4F8CCF1977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467544" y="2359767"/>
            <a:ext cx="4821485" cy="1825693"/>
          </a:xfrm>
          <a:prstGeom prst="rect">
            <a:avLst/>
          </a:prstGeom>
          <a:noFill/>
        </p:spPr>
        <p:txBody>
          <a:bodyPr wrap="square" rtlCol="0">
            <a:spAutoFit/>
          </a:bodyPr>
          <a:lstStyle/>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DWWP V serisi atık su pompaları, döküm gövdeli, yarı açık tip </a:t>
            </a:r>
            <a:r>
              <a:rPr lang="tr-TR" sz="1200" dirty="0" err="1">
                <a:effectLst/>
                <a:latin typeface="Montserrat Light" panose="00000400000000000000" pitchFamily="50" charset="-94"/>
                <a:ea typeface="Calibri" panose="020F0502020204030204" pitchFamily="34" charset="0"/>
                <a:cs typeface="Times New Roman" panose="02020603050405020304" pitchFamily="18" charset="0"/>
              </a:rPr>
              <a:t>vorteks</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çarklı, atık su pompalarıdır.</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DWWP V serisi pompalar, </a:t>
            </a:r>
            <a:r>
              <a:rPr lang="tr-TR" sz="1200" dirty="0">
                <a:latin typeface="Montserrat Light" panose="00000400000000000000" pitchFamily="50" charset="-94"/>
                <a:ea typeface="Calibri" panose="020F0502020204030204" pitchFamily="34" charset="0"/>
                <a:cs typeface="Times New Roman" panose="02020603050405020304" pitchFamily="18" charset="0"/>
              </a:rPr>
              <a:t>160 m</a:t>
            </a:r>
            <a:r>
              <a:rPr lang="tr-TR" sz="1200" baseline="30000" dirty="0">
                <a:latin typeface="Montserrat Light" panose="00000400000000000000" pitchFamily="50" charset="-94"/>
                <a:ea typeface="Calibri" panose="020F0502020204030204" pitchFamily="34" charset="0"/>
                <a:cs typeface="Times New Roman" panose="02020603050405020304" pitchFamily="18" charset="0"/>
              </a:rPr>
              <a:t>3</a:t>
            </a:r>
            <a:r>
              <a:rPr lang="tr-TR" sz="1200" dirty="0">
                <a:latin typeface="Montserrat Light" panose="00000400000000000000" pitchFamily="50" charset="-94"/>
                <a:ea typeface="Calibri" panose="020F0502020204030204" pitchFamily="34" charset="0"/>
                <a:cs typeface="Times New Roman" panose="02020603050405020304" pitchFamily="18" charset="0"/>
              </a:rPr>
              <a:t>/h debi ve 25 </a:t>
            </a:r>
            <a:r>
              <a:rPr lang="tr-TR" sz="1200" dirty="0" err="1">
                <a:latin typeface="Montserrat Light" panose="00000400000000000000" pitchFamily="50" charset="-94"/>
                <a:ea typeface="Calibri" panose="020F0502020204030204" pitchFamily="34" charset="0"/>
                <a:cs typeface="Times New Roman" panose="02020603050405020304" pitchFamily="18" charset="0"/>
              </a:rPr>
              <a:t>mSS</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maksimum basınca erişebilirler.</a:t>
            </a:r>
          </a:p>
          <a:p>
            <a:pPr marL="171450" indent="-171450">
              <a:lnSpc>
                <a:spcPct val="150000"/>
              </a:lnSpc>
              <a:buFont typeface="Arial" panose="020B0604020202020204" pitchFamily="34" charset="0"/>
              <a:buChar char="•"/>
            </a:pPr>
            <a:endParaRPr lang="tr-TR" sz="1200" dirty="0">
              <a:solidFill>
                <a:srgbClr val="FF0000"/>
              </a:solidFill>
              <a:latin typeface="Montserrat Light" panose="00000400000000000000" pitchFamily="50" charset="-94"/>
            </a:endParaRPr>
          </a:p>
        </p:txBody>
      </p:sp>
      <p:pic>
        <p:nvPicPr>
          <p:cNvPr id="6" name="Resim 5">
            <a:extLst>
              <a:ext uri="{FF2B5EF4-FFF2-40B4-BE49-F238E27FC236}">
                <a16:creationId xmlns:a16="http://schemas.microsoft.com/office/drawing/2014/main" id="{D3533B6A-A737-09B7-5D3D-5224A7CAD0B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32040" y="1224136"/>
            <a:ext cx="3107471" cy="5157192"/>
          </a:xfrm>
          <a:prstGeom prst="rect">
            <a:avLst/>
          </a:prstGeom>
          <a:effectLst>
            <a:outerShdw blurRad="76200" dir="13500000" sy="23000" kx="1200000" algn="br" rotWithShape="0">
              <a:prstClr val="black">
                <a:alpha val="20000"/>
              </a:prstClr>
            </a:outerShdw>
          </a:effectLst>
        </p:spPr>
      </p:pic>
      <p:sp>
        <p:nvSpPr>
          <p:cNvPr id="3" name="Metin kutusu 2">
            <a:extLst>
              <a:ext uri="{FF2B5EF4-FFF2-40B4-BE49-F238E27FC236}">
                <a16:creationId xmlns:a16="http://schemas.microsoft.com/office/drawing/2014/main" id="{32FC887C-638D-77EF-39CE-464FC21DB96B}"/>
              </a:ext>
            </a:extLst>
          </p:cNvPr>
          <p:cNvSpPr txBox="1"/>
          <p:nvPr/>
        </p:nvSpPr>
        <p:spPr>
          <a:xfrm>
            <a:off x="179512" y="291423"/>
            <a:ext cx="4681904" cy="307777"/>
          </a:xfrm>
          <a:prstGeom prst="rect">
            <a:avLst/>
          </a:prstGeom>
          <a:noFill/>
        </p:spPr>
        <p:txBody>
          <a:bodyPr wrap="square">
            <a:spAutoFit/>
          </a:bodyPr>
          <a:lstStyle/>
          <a:p>
            <a:r>
              <a:rPr lang="tr-TR" sz="1400" b="1" dirty="0">
                <a:solidFill>
                  <a:schemeClr val="bg1"/>
                </a:solidFill>
                <a:latin typeface="Montserrat Black" panose="00000A00000000000000" pitchFamily="50" charset="0"/>
              </a:rPr>
              <a:t>ATIK SU POMPALARI</a:t>
            </a:r>
            <a:endParaRPr lang="en-US" sz="1400" dirty="0">
              <a:solidFill>
                <a:schemeClr val="bg1"/>
              </a:solidFill>
              <a:latin typeface="Montserrat Black" panose="00000A00000000000000" pitchFamily="50" charset="0"/>
            </a:endParaRPr>
          </a:p>
        </p:txBody>
      </p:sp>
      <p:sp>
        <p:nvSpPr>
          <p:cNvPr id="7" name="Metin kutusu 6">
            <a:extLst>
              <a:ext uri="{FF2B5EF4-FFF2-40B4-BE49-F238E27FC236}">
                <a16:creationId xmlns:a16="http://schemas.microsoft.com/office/drawing/2014/main" id="{05DD71FF-5BF7-FFA0-44D1-32160024B5DA}"/>
              </a:ext>
            </a:extLst>
          </p:cNvPr>
          <p:cNvSpPr txBox="1"/>
          <p:nvPr/>
        </p:nvSpPr>
        <p:spPr>
          <a:xfrm>
            <a:off x="2521355" y="1062553"/>
            <a:ext cx="5688632" cy="323165"/>
          </a:xfrm>
          <a:prstGeom prst="rect">
            <a:avLst/>
          </a:prstGeom>
          <a:noFill/>
        </p:spPr>
        <p:txBody>
          <a:bodyPr wrap="square" rtlCol="0">
            <a:spAutoFit/>
          </a:bodyPr>
          <a:lstStyle/>
          <a:p>
            <a:r>
              <a:rPr lang="tr-TR" sz="1500" b="1" dirty="0">
                <a:solidFill>
                  <a:srgbClr val="C72031"/>
                </a:solidFill>
                <a:latin typeface="Montserrat Bold"/>
              </a:rPr>
              <a:t>DWWP V SERİSİ DÖKÜM GÖVDELİ</a:t>
            </a:r>
            <a:endParaRPr lang="en-US" sz="1500" dirty="0">
              <a:solidFill>
                <a:srgbClr val="C72031"/>
              </a:solidFill>
              <a:latin typeface="Montserrat Bold"/>
            </a:endParaRPr>
          </a:p>
        </p:txBody>
      </p:sp>
    </p:spTree>
    <p:extLst>
      <p:ext uri="{BB962C8B-B14F-4D97-AF65-F5344CB8AC3E}">
        <p14:creationId xmlns:p14="http://schemas.microsoft.com/office/powerpoint/2010/main" val="1958324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heel(1)">
                                      <p:cBhvr>
                                        <p:cTn id="11" dur="2000"/>
                                        <p:tgtEl>
                                          <p:spTgt spid="4">
                                            <p:txEl>
                                              <p:pRg st="0" end="0"/>
                                            </p:txEl>
                                          </p:spTgt>
                                        </p:tgtEl>
                                      </p:cBhvr>
                                    </p:animEffect>
                                  </p:childTnLst>
                                </p:cTn>
                              </p:par>
                            </p:childTnLst>
                          </p:cTn>
                        </p:par>
                        <p:par>
                          <p:cTn id="12" fill="hold">
                            <p:stCondLst>
                              <p:cond delay="3000"/>
                            </p:stCondLst>
                            <p:childTnLst>
                              <p:par>
                                <p:cTn id="13" presetID="21" presetClass="entr" presetSubtype="1"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heel(1)">
                                      <p:cBhvr>
                                        <p:cTn id="15" dur="2000"/>
                                        <p:tgtEl>
                                          <p:spTgt spid="4">
                                            <p:txEl>
                                              <p:pRg st="1" end="1"/>
                                            </p:txEl>
                                          </p:spTgt>
                                        </p:tgtEl>
                                      </p:cBhvr>
                                    </p:animEffect>
                                  </p:childTnLst>
                                </p:cTn>
                              </p:par>
                            </p:childTnLst>
                          </p:cTn>
                        </p:par>
                        <p:par>
                          <p:cTn id="16" fill="hold">
                            <p:stCondLst>
                              <p:cond delay="5000"/>
                            </p:stCondLst>
                            <p:childTnLst>
                              <p:par>
                                <p:cTn id="17" presetID="16" presetClass="entr" presetSubtype="2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5500"/>
                            </p:stCondLst>
                            <p:childTnLst>
                              <p:par>
                                <p:cTn id="21" presetID="22" presetClass="entr" presetSubtype="4"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43FE8C0-B06A-C0FA-FE67-4E7AC1F3D7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2521355" y="1062553"/>
            <a:ext cx="5688632" cy="323165"/>
          </a:xfrm>
          <a:prstGeom prst="rect">
            <a:avLst/>
          </a:prstGeom>
          <a:noFill/>
        </p:spPr>
        <p:txBody>
          <a:bodyPr wrap="square" rtlCol="0">
            <a:spAutoFit/>
          </a:bodyPr>
          <a:lstStyle/>
          <a:p>
            <a:r>
              <a:rPr lang="tr-TR" sz="1500" b="1" dirty="0">
                <a:solidFill>
                  <a:srgbClr val="C72031"/>
                </a:solidFill>
                <a:latin typeface="Montserrat Bold"/>
              </a:rPr>
              <a:t>DWWP V SERİSİ DÖKÜM GÖVDELİ</a:t>
            </a:r>
            <a:endParaRPr lang="en-US" sz="1500" dirty="0">
              <a:solidFill>
                <a:srgbClr val="C72031"/>
              </a:solidFill>
              <a:latin typeface="Montserrat Bold"/>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sp>
        <p:nvSpPr>
          <p:cNvPr id="12" name="Metin kutusu 11">
            <a:extLst>
              <a:ext uri="{FF2B5EF4-FFF2-40B4-BE49-F238E27FC236}">
                <a16:creationId xmlns:a16="http://schemas.microsoft.com/office/drawing/2014/main" id="{C6EB6E04-AB07-4365-913B-ED9BDDF5229C}"/>
              </a:ext>
            </a:extLst>
          </p:cNvPr>
          <p:cNvSpPr txBox="1"/>
          <p:nvPr/>
        </p:nvSpPr>
        <p:spPr>
          <a:xfrm>
            <a:off x="179512" y="291423"/>
            <a:ext cx="4681904" cy="307777"/>
          </a:xfrm>
          <a:prstGeom prst="rect">
            <a:avLst/>
          </a:prstGeom>
          <a:noFill/>
        </p:spPr>
        <p:txBody>
          <a:bodyPr wrap="square">
            <a:spAutoFit/>
          </a:bodyPr>
          <a:lstStyle/>
          <a:p>
            <a:r>
              <a:rPr lang="tr-TR" sz="1400" b="1" dirty="0">
                <a:solidFill>
                  <a:schemeClr val="bg1"/>
                </a:solidFill>
                <a:latin typeface="Montserrat Black" panose="00000A00000000000000" pitchFamily="50" charset="0"/>
              </a:rPr>
              <a:t>ATIK SU POMPALARI</a:t>
            </a:r>
            <a:endParaRPr lang="en-US" sz="1400" dirty="0">
              <a:solidFill>
                <a:schemeClr val="bg1"/>
              </a:solidFill>
              <a:latin typeface="Montserrat Black" panose="00000A00000000000000" pitchFamily="50" charset="0"/>
            </a:endParaRPr>
          </a:p>
        </p:txBody>
      </p:sp>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539552" y="2119771"/>
            <a:ext cx="4821485" cy="3613425"/>
          </a:xfrm>
          <a:prstGeom prst="rect">
            <a:avLst/>
          </a:prstGeom>
          <a:noFill/>
        </p:spPr>
        <p:txBody>
          <a:bodyPr wrap="square" rtlCol="0">
            <a:spAutoFit/>
          </a:bodyPr>
          <a:lstStyle/>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Kullanım Alanları</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Kanalizasyon suları</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Lifli yapıya sahip endüstriyel ve evsel atıkların tahliyesi</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Özellikleri</a:t>
            </a:r>
          </a:p>
          <a:p>
            <a:pPr marL="171450" indent="-171450">
              <a:lnSpc>
                <a:spcPct val="150000"/>
              </a:lnSpc>
              <a:buFont typeface="Arial" panose="020B0604020202020204" pitchFamily="34" charset="0"/>
              <a:buChar char="•"/>
            </a:pPr>
            <a:r>
              <a:rPr lang="tr-TR" sz="1200" dirty="0">
                <a:latin typeface="Montserrat Light" panose="00000400000000000000" pitchFamily="50" charset="-94"/>
                <a:ea typeface="Calibri" panose="020F0502020204030204" pitchFamily="34" charset="0"/>
                <a:cs typeface="Times New Roman" panose="02020603050405020304" pitchFamily="18" charset="0"/>
              </a:rPr>
              <a:t>70</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mm’ye kadar olan katı parçaların tahliyesi</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Büyük katı parçacık içeren sıvıların tahliyesi</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Motorun, pompa gövdesine su ve hava geçirmeyecek şekilde montajı</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Gürültü ve titreşim yaratmaz</a:t>
            </a:r>
          </a:p>
          <a:p>
            <a:pPr>
              <a:lnSpc>
                <a:spcPct val="150000"/>
              </a:lnSpc>
            </a:pPr>
            <a:endParaRPr lang="tr-TR" sz="1200" dirty="0">
              <a:solidFill>
                <a:srgbClr val="FF0000"/>
              </a:solidFill>
              <a:latin typeface="Montserrat Light" panose="00000400000000000000" pitchFamily="50" charset="-94"/>
            </a:endParaRPr>
          </a:p>
        </p:txBody>
      </p:sp>
      <p:pic>
        <p:nvPicPr>
          <p:cNvPr id="6" name="Resim 5">
            <a:extLst>
              <a:ext uri="{FF2B5EF4-FFF2-40B4-BE49-F238E27FC236}">
                <a16:creationId xmlns:a16="http://schemas.microsoft.com/office/drawing/2014/main" id="{D3533B6A-A737-09B7-5D3D-5224A7CAD0B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32040" y="1224136"/>
            <a:ext cx="3107471" cy="5157192"/>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195742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1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down)">
                                      <p:cBhvr>
                                        <p:cTn id="19" dur="500"/>
                                        <p:tgtEl>
                                          <p:spTgt spid="4">
                                            <p:txEl>
                                              <p:pRg st="0" end="0"/>
                                            </p:txEl>
                                          </p:spTgt>
                                        </p:tgtEl>
                                      </p:cBhvr>
                                    </p:animEffect>
                                  </p:childTnLst>
                                </p:cTn>
                              </p:par>
                            </p:childTnLst>
                          </p:cTn>
                        </p:par>
                        <p:par>
                          <p:cTn id="20" fill="hold">
                            <p:stCondLst>
                              <p:cond delay="3500"/>
                            </p:stCondLst>
                            <p:childTnLst>
                              <p:par>
                                <p:cTn id="21" presetID="22" presetClass="entr" presetSubtype="4" fill="hold" nodeType="after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00"/>
                                        <p:tgtEl>
                                          <p:spTgt spid="4">
                                            <p:txEl>
                                              <p:pRg st="1" end="1"/>
                                            </p:txEl>
                                          </p:spTgt>
                                        </p:tgtEl>
                                      </p:cBhvr>
                                    </p:animEffect>
                                  </p:childTnLst>
                                </p:cTn>
                              </p:par>
                            </p:childTnLst>
                          </p:cTn>
                        </p:par>
                        <p:par>
                          <p:cTn id="24" fill="hold">
                            <p:stCondLst>
                              <p:cond delay="4000"/>
                            </p:stCondLst>
                            <p:childTnLst>
                              <p:par>
                                <p:cTn id="25" presetID="22" presetClass="entr" presetSubtype="4" fill="hold" nodeType="after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down)">
                                      <p:cBhvr>
                                        <p:cTn id="27" dur="500"/>
                                        <p:tgtEl>
                                          <p:spTgt spid="4">
                                            <p:txEl>
                                              <p:pRg st="2" end="2"/>
                                            </p:txEl>
                                          </p:spTgt>
                                        </p:tgtEl>
                                      </p:cBhvr>
                                    </p:animEffect>
                                  </p:childTnLst>
                                </p:cTn>
                              </p:par>
                            </p:childTnLst>
                          </p:cTn>
                        </p:par>
                        <p:par>
                          <p:cTn id="28" fill="hold">
                            <p:stCondLst>
                              <p:cond delay="4500"/>
                            </p:stCondLst>
                            <p:childTnLst>
                              <p:par>
                                <p:cTn id="29" presetID="22" presetClass="entr" presetSubtype="4" fill="hold" nodeType="after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wipe(down)">
                                      <p:cBhvr>
                                        <p:cTn id="31" dur="500"/>
                                        <p:tgtEl>
                                          <p:spTgt spid="4">
                                            <p:txEl>
                                              <p:pRg st="3" end="3"/>
                                            </p:txEl>
                                          </p:spTgt>
                                        </p:tgtEl>
                                      </p:cBhvr>
                                    </p:animEffect>
                                  </p:childTnLst>
                                </p:cTn>
                              </p:par>
                            </p:childTnLst>
                          </p:cTn>
                        </p:par>
                        <p:par>
                          <p:cTn id="32" fill="hold">
                            <p:stCondLst>
                              <p:cond delay="5000"/>
                            </p:stCondLst>
                            <p:childTnLst>
                              <p:par>
                                <p:cTn id="33" presetID="22" presetClass="entr" presetSubtype="4" fill="hold" nodeType="after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down)">
                                      <p:cBhvr>
                                        <p:cTn id="35" dur="500"/>
                                        <p:tgtEl>
                                          <p:spTgt spid="4">
                                            <p:txEl>
                                              <p:pRg st="4" end="4"/>
                                            </p:txEl>
                                          </p:spTgt>
                                        </p:tgtEl>
                                      </p:cBhvr>
                                    </p:animEffect>
                                  </p:childTnLst>
                                </p:cTn>
                              </p:par>
                            </p:childTnLst>
                          </p:cTn>
                        </p:par>
                        <p:par>
                          <p:cTn id="36" fill="hold">
                            <p:stCondLst>
                              <p:cond delay="5500"/>
                            </p:stCondLst>
                            <p:childTnLst>
                              <p:par>
                                <p:cTn id="37" presetID="22" presetClass="entr" presetSubtype="4" fill="hold" nodeType="after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wipe(down)">
                                      <p:cBhvr>
                                        <p:cTn id="39" dur="500"/>
                                        <p:tgtEl>
                                          <p:spTgt spid="4">
                                            <p:txEl>
                                              <p:pRg st="5" end="5"/>
                                            </p:txEl>
                                          </p:spTgt>
                                        </p:tgtEl>
                                      </p:cBhvr>
                                    </p:animEffect>
                                  </p:childTnLst>
                                </p:cTn>
                              </p:par>
                            </p:childTnLst>
                          </p:cTn>
                        </p:par>
                        <p:par>
                          <p:cTn id="40" fill="hold">
                            <p:stCondLst>
                              <p:cond delay="6000"/>
                            </p:stCondLst>
                            <p:childTnLst>
                              <p:par>
                                <p:cTn id="41" presetID="22" presetClass="entr" presetSubtype="4" fill="hold" nodeType="after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wipe(down)">
                                      <p:cBhvr>
                                        <p:cTn id="43" dur="500"/>
                                        <p:tgtEl>
                                          <p:spTgt spid="4">
                                            <p:txEl>
                                              <p:pRg st="6" end="6"/>
                                            </p:txEl>
                                          </p:spTgt>
                                        </p:tgtEl>
                                      </p:cBhvr>
                                    </p:animEffect>
                                  </p:childTnLst>
                                </p:cTn>
                              </p:par>
                            </p:childTnLst>
                          </p:cTn>
                        </p:par>
                        <p:par>
                          <p:cTn id="44" fill="hold">
                            <p:stCondLst>
                              <p:cond delay="6500"/>
                            </p:stCondLst>
                            <p:childTnLst>
                              <p:par>
                                <p:cTn id="45" presetID="22" presetClass="entr" presetSubtype="4" fill="hold" nodeType="afterEffect">
                                  <p:stCondLst>
                                    <p:cond delay="0"/>
                                  </p:stCondLst>
                                  <p:childTnLst>
                                    <p:set>
                                      <p:cBhvr>
                                        <p:cTn id="46" dur="1" fill="hold">
                                          <p:stCondLst>
                                            <p:cond delay="0"/>
                                          </p:stCondLst>
                                        </p:cTn>
                                        <p:tgtEl>
                                          <p:spTgt spid="4">
                                            <p:txEl>
                                              <p:pRg st="7" end="7"/>
                                            </p:txEl>
                                          </p:spTgt>
                                        </p:tgtEl>
                                        <p:attrNameLst>
                                          <p:attrName>style.visibility</p:attrName>
                                        </p:attrNameLst>
                                      </p:cBhvr>
                                      <p:to>
                                        <p:strVal val="visible"/>
                                      </p:to>
                                    </p:set>
                                    <p:animEffect transition="in" filter="wipe(down)">
                                      <p:cBhvr>
                                        <p:cTn id="4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F53AE60D-CFA0-6A9A-8FE5-E969BE1021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2260914" y="953552"/>
            <a:ext cx="5688632" cy="323165"/>
          </a:xfrm>
          <a:prstGeom prst="rect">
            <a:avLst/>
          </a:prstGeom>
          <a:noFill/>
        </p:spPr>
        <p:txBody>
          <a:bodyPr wrap="square" rtlCol="0">
            <a:spAutoFit/>
          </a:bodyPr>
          <a:lstStyle/>
          <a:p>
            <a:r>
              <a:rPr lang="tr-TR" sz="1500" b="1" dirty="0">
                <a:solidFill>
                  <a:srgbClr val="C72031"/>
                </a:solidFill>
                <a:latin typeface="Montserrat Bold"/>
              </a:rPr>
              <a:t>DWWP SS SERİSİ KOMPLE PASLANMAZ</a:t>
            </a:r>
            <a:endParaRPr lang="en-US" sz="1500" dirty="0">
              <a:solidFill>
                <a:srgbClr val="C72031"/>
              </a:solidFill>
              <a:latin typeface="Montserrat Bold"/>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sp>
        <p:nvSpPr>
          <p:cNvPr id="12" name="Metin kutusu 11">
            <a:extLst>
              <a:ext uri="{FF2B5EF4-FFF2-40B4-BE49-F238E27FC236}">
                <a16:creationId xmlns:a16="http://schemas.microsoft.com/office/drawing/2014/main" id="{C6EB6E04-AB07-4365-913B-ED9BDDF5229C}"/>
              </a:ext>
            </a:extLst>
          </p:cNvPr>
          <p:cNvSpPr txBox="1"/>
          <p:nvPr/>
        </p:nvSpPr>
        <p:spPr>
          <a:xfrm>
            <a:off x="178128" y="260648"/>
            <a:ext cx="4681904" cy="307777"/>
          </a:xfrm>
          <a:prstGeom prst="rect">
            <a:avLst/>
          </a:prstGeom>
          <a:noFill/>
        </p:spPr>
        <p:txBody>
          <a:bodyPr wrap="square">
            <a:spAutoFit/>
          </a:bodyPr>
          <a:lstStyle/>
          <a:p>
            <a:r>
              <a:rPr lang="tr-TR" sz="1400" b="1" dirty="0">
                <a:solidFill>
                  <a:schemeClr val="bg1"/>
                </a:solidFill>
                <a:latin typeface="Montserrat Black" panose="00000A00000000000000" pitchFamily="50" charset="0"/>
              </a:rPr>
              <a:t>ATIK SU POMPALARI</a:t>
            </a:r>
            <a:endParaRPr lang="en-US" sz="1400" dirty="0">
              <a:solidFill>
                <a:schemeClr val="bg1"/>
              </a:solidFill>
              <a:latin typeface="Montserrat Black" panose="00000A00000000000000" pitchFamily="50" charset="0"/>
            </a:endParaRPr>
          </a:p>
        </p:txBody>
      </p:sp>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467544" y="2379629"/>
            <a:ext cx="5037509" cy="1825693"/>
          </a:xfrm>
          <a:prstGeom prst="rect">
            <a:avLst/>
          </a:prstGeom>
          <a:noFill/>
        </p:spPr>
        <p:txBody>
          <a:bodyPr wrap="square" rtlCol="0">
            <a:spAutoFit/>
          </a:bodyPr>
          <a:lstStyle/>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DWWP SS serisi atık su pompaları, AISI 304 kalite paslanmaz gövdeli atık su pompalarıdır.</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DWWP V serisi pompalar, </a:t>
            </a:r>
            <a:r>
              <a:rPr lang="tr-TR" sz="1200" dirty="0">
                <a:latin typeface="Montserrat Light" panose="00000400000000000000" pitchFamily="50" charset="-94"/>
                <a:ea typeface="Calibri" panose="020F0502020204030204" pitchFamily="34" charset="0"/>
                <a:cs typeface="Times New Roman" panose="02020603050405020304" pitchFamily="18" charset="0"/>
              </a:rPr>
              <a:t>18 m</a:t>
            </a:r>
            <a:r>
              <a:rPr lang="tr-TR" sz="1200" baseline="30000" dirty="0">
                <a:latin typeface="Montserrat Light" panose="00000400000000000000" pitchFamily="50" charset="-94"/>
                <a:ea typeface="Calibri" panose="020F0502020204030204" pitchFamily="34" charset="0"/>
                <a:cs typeface="Times New Roman" panose="02020603050405020304" pitchFamily="18" charset="0"/>
              </a:rPr>
              <a:t>3</a:t>
            </a:r>
            <a:r>
              <a:rPr lang="tr-TR" sz="1200" dirty="0">
                <a:latin typeface="Montserrat Light" panose="00000400000000000000" pitchFamily="50" charset="-94"/>
                <a:ea typeface="Calibri" panose="020F0502020204030204" pitchFamily="34" charset="0"/>
                <a:cs typeface="Times New Roman" panose="02020603050405020304" pitchFamily="18" charset="0"/>
              </a:rPr>
              <a:t>/h debi ve 20 </a:t>
            </a:r>
            <a:r>
              <a:rPr lang="tr-TR" sz="1200" dirty="0" err="1">
                <a:latin typeface="Montserrat Light" panose="00000400000000000000" pitchFamily="50" charset="-94"/>
                <a:ea typeface="Calibri" panose="020F0502020204030204" pitchFamily="34" charset="0"/>
                <a:cs typeface="Times New Roman" panose="02020603050405020304" pitchFamily="18" charset="0"/>
              </a:rPr>
              <a:t>mSS</a:t>
            </a:r>
            <a:r>
              <a:rPr lang="tr-TR" sz="1200" dirty="0">
                <a:latin typeface="Montserrat Light" panose="00000400000000000000" pitchFamily="50" charset="-94"/>
                <a:ea typeface="Calibri" panose="020F0502020204030204" pitchFamily="34" charset="0"/>
                <a:cs typeface="Times New Roman" panose="02020603050405020304" pitchFamily="18" charset="0"/>
              </a:rPr>
              <a:t> </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maksimum basınca erişebilirler.</a:t>
            </a:r>
          </a:p>
          <a:p>
            <a:pPr>
              <a:lnSpc>
                <a:spcPct val="150000"/>
              </a:lnSpc>
            </a:pPr>
            <a:endParaRPr lang="tr-TR" sz="1200" dirty="0">
              <a:solidFill>
                <a:srgbClr val="FF0000"/>
              </a:solidFill>
              <a:latin typeface="Montserrat Light" panose="00000400000000000000" pitchFamily="50" charset="-94"/>
            </a:endParaRPr>
          </a:p>
        </p:txBody>
      </p:sp>
      <p:pic>
        <p:nvPicPr>
          <p:cNvPr id="6" name="Resim 5">
            <a:extLst>
              <a:ext uri="{FF2B5EF4-FFF2-40B4-BE49-F238E27FC236}">
                <a16:creationId xmlns:a16="http://schemas.microsoft.com/office/drawing/2014/main" id="{F2E2E39E-5723-6995-EAAF-25E8270C4C4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82602" y="1244699"/>
            <a:ext cx="4168897" cy="4754873"/>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4180938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down)">
                                      <p:cBhvr>
                                        <p:cTn id="19" dur="500"/>
                                        <p:tgtEl>
                                          <p:spTgt spid="4">
                                            <p:txEl>
                                              <p:pRg st="0" end="0"/>
                                            </p:txEl>
                                          </p:spTgt>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a:extLst>
              <a:ext uri="{FF2B5EF4-FFF2-40B4-BE49-F238E27FC236}">
                <a16:creationId xmlns:a16="http://schemas.microsoft.com/office/drawing/2014/main" id="{D4C55C93-E3B3-CBCA-FA42-B93607FB2E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2685694" y="890623"/>
            <a:ext cx="5688632" cy="323165"/>
          </a:xfrm>
          <a:prstGeom prst="rect">
            <a:avLst/>
          </a:prstGeom>
          <a:noFill/>
        </p:spPr>
        <p:txBody>
          <a:bodyPr wrap="square" rtlCol="0">
            <a:spAutoFit/>
          </a:bodyPr>
          <a:lstStyle/>
          <a:p>
            <a:r>
              <a:rPr lang="tr-TR" sz="1500" b="1" dirty="0">
                <a:solidFill>
                  <a:srgbClr val="C72031"/>
                </a:solidFill>
                <a:latin typeface="Montserrat Bold"/>
              </a:rPr>
              <a:t>DWWP SS SERİSİ KOMPLE PASLANMAZ</a:t>
            </a:r>
            <a:endParaRPr lang="en-US" sz="1500" dirty="0">
              <a:solidFill>
                <a:srgbClr val="C72031"/>
              </a:solidFill>
              <a:latin typeface="Montserrat Bold"/>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pic>
        <p:nvPicPr>
          <p:cNvPr id="23" name="Resim 22">
            <a:hlinkClick r:id="rId4"/>
            <a:extLst>
              <a:ext uri="{FF2B5EF4-FFF2-40B4-BE49-F238E27FC236}">
                <a16:creationId xmlns:a16="http://schemas.microsoft.com/office/drawing/2014/main" id="{AC6A928A-5206-4AA0-8BA4-A3C83FB04BA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6"/>
            <a:extLst>
              <a:ext uri="{FF2B5EF4-FFF2-40B4-BE49-F238E27FC236}">
                <a16:creationId xmlns:a16="http://schemas.microsoft.com/office/drawing/2014/main" id="{D20D5691-68AE-49A5-86B9-F2707D987A2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8"/>
            <a:extLst>
              <a:ext uri="{FF2B5EF4-FFF2-40B4-BE49-F238E27FC236}">
                <a16:creationId xmlns:a16="http://schemas.microsoft.com/office/drawing/2014/main" id="{448B3554-8BFB-4DDB-B49C-D76A31193D8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0"/>
            <a:extLst>
              <a:ext uri="{FF2B5EF4-FFF2-40B4-BE49-F238E27FC236}">
                <a16:creationId xmlns:a16="http://schemas.microsoft.com/office/drawing/2014/main" id="{5106348D-8B04-4B76-9FFE-818C36C5782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sp>
        <p:nvSpPr>
          <p:cNvPr id="12" name="Metin kutusu 11">
            <a:extLst>
              <a:ext uri="{FF2B5EF4-FFF2-40B4-BE49-F238E27FC236}">
                <a16:creationId xmlns:a16="http://schemas.microsoft.com/office/drawing/2014/main" id="{C6EB6E04-AB07-4365-913B-ED9BDDF5229C}"/>
              </a:ext>
            </a:extLst>
          </p:cNvPr>
          <p:cNvSpPr txBox="1"/>
          <p:nvPr/>
        </p:nvSpPr>
        <p:spPr>
          <a:xfrm>
            <a:off x="179512" y="291423"/>
            <a:ext cx="4681904" cy="307777"/>
          </a:xfrm>
          <a:prstGeom prst="rect">
            <a:avLst/>
          </a:prstGeom>
          <a:noFill/>
        </p:spPr>
        <p:txBody>
          <a:bodyPr wrap="square">
            <a:spAutoFit/>
          </a:bodyPr>
          <a:lstStyle/>
          <a:p>
            <a:r>
              <a:rPr lang="tr-TR" sz="1400" b="1" dirty="0">
                <a:solidFill>
                  <a:schemeClr val="bg1"/>
                </a:solidFill>
                <a:latin typeface="Montserrat Black" panose="00000A00000000000000" pitchFamily="50" charset="0"/>
              </a:rPr>
              <a:t>ATIK SU POMPALARI</a:t>
            </a:r>
            <a:endParaRPr lang="en-US" sz="1400" dirty="0">
              <a:solidFill>
                <a:schemeClr val="bg1"/>
              </a:solidFill>
              <a:latin typeface="Montserrat Black" panose="00000A00000000000000" pitchFamily="50" charset="0"/>
            </a:endParaRPr>
          </a:p>
        </p:txBody>
      </p:sp>
      <p:pic>
        <p:nvPicPr>
          <p:cNvPr id="13" name="Resim 12">
            <a:hlinkClick r:id="rId6"/>
            <a:extLst>
              <a:ext uri="{FF2B5EF4-FFF2-40B4-BE49-F238E27FC236}">
                <a16:creationId xmlns:a16="http://schemas.microsoft.com/office/drawing/2014/main" id="{3C542BD5-418E-4B46-9B40-05CC3715DBF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492501" y="1777504"/>
            <a:ext cx="5037509" cy="5203604"/>
          </a:xfrm>
          <a:prstGeom prst="rect">
            <a:avLst/>
          </a:prstGeom>
          <a:noFill/>
        </p:spPr>
        <p:txBody>
          <a:bodyPr wrap="square" rtlCol="0">
            <a:spAutoFit/>
          </a:bodyPr>
          <a:lstStyle/>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Kullanım Alanları</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Kanalizasyon suları</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Endüstriyel ve evsel atıkların tahliyesi</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Yağmur sularının tahliyesi</a:t>
            </a: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Şelale ve süs havuzları</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Birikinti sularının tahliyesi</a:t>
            </a:r>
          </a:p>
          <a:p>
            <a:pPr>
              <a:lnSpc>
                <a:spcPct val="150000"/>
              </a:lnSpc>
              <a:spcAft>
                <a:spcPts val="800"/>
              </a:spcAft>
            </a:pPr>
            <a:r>
              <a:rPr lang="tr-TR" sz="1400" dirty="0">
                <a:effectLst/>
                <a:latin typeface="Montserrat Bold"/>
                <a:ea typeface="Calibri" panose="020F0502020204030204" pitchFamily="34" charset="0"/>
                <a:cs typeface="Times New Roman" panose="02020603050405020304" pitchFamily="18" charset="0"/>
              </a:rPr>
              <a:t>Özellikleri</a:t>
            </a:r>
            <a:endParaRPr lang="tr-TR" sz="1200" dirty="0">
              <a:effectLst/>
              <a:latin typeface="Montserrat Bold"/>
              <a:ea typeface="Calibri" panose="020F0502020204030204" pitchFamily="34" charset="0"/>
              <a:cs typeface="Times New Roman" panose="02020603050405020304" pitchFamily="18" charset="0"/>
            </a:endParaRPr>
          </a:p>
          <a:p>
            <a:pPr marL="17145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Çok büyük olmayan katı parçacıklar içeren sıvıların tahliyesinde kullanılır</a:t>
            </a:r>
          </a:p>
          <a:p>
            <a:pPr marL="171450" indent="-171450">
              <a:lnSpc>
                <a:spcPct val="150000"/>
              </a:lnSpc>
              <a:buFont typeface="Arial" panose="020B0604020202020204" pitchFamily="34" charset="0"/>
              <a:buChar char="•"/>
            </a:pPr>
            <a:r>
              <a:rPr lang="tr-TR" sz="1200" dirty="0">
                <a:latin typeface="Montserrat Light" panose="00000400000000000000" pitchFamily="50" charset="-94"/>
                <a:ea typeface="Calibri" panose="020F0502020204030204" pitchFamily="34" charset="0"/>
                <a:cs typeface="Times New Roman" panose="02020603050405020304" pitchFamily="18" charset="0"/>
              </a:rPr>
              <a:t>6</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mm’ye kadar olan katı parçaların tahliyesi</a:t>
            </a:r>
          </a:p>
          <a:p>
            <a:pPr marL="17145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Gürültü ve titreşim yaratmaz</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Motorun, pompa gövdesine su ve </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hava geçirmeyecek şekilde </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paslanmaz parçalar ile montajı</a:t>
            </a:r>
          </a:p>
          <a:p>
            <a:pPr lvl="0">
              <a:lnSpc>
                <a:spcPct val="150000"/>
              </a:lnSpc>
              <a:spcAft>
                <a:spcPts val="800"/>
              </a:spcAft>
            </a:pP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a:lnSpc>
                <a:spcPct val="150000"/>
              </a:lnSpc>
            </a:pPr>
            <a:endParaRPr lang="tr-TR" sz="1200" dirty="0">
              <a:solidFill>
                <a:srgbClr val="FF0000"/>
              </a:solidFill>
              <a:latin typeface="Montserrat Light" panose="00000400000000000000" pitchFamily="50" charset="-94"/>
            </a:endParaRPr>
          </a:p>
        </p:txBody>
      </p:sp>
      <p:pic>
        <p:nvPicPr>
          <p:cNvPr id="6" name="Resim 5">
            <a:extLst>
              <a:ext uri="{FF2B5EF4-FFF2-40B4-BE49-F238E27FC236}">
                <a16:creationId xmlns:a16="http://schemas.microsoft.com/office/drawing/2014/main" id="{F2E2E39E-5723-6995-EAAF-25E8270C4C4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82602" y="1199061"/>
            <a:ext cx="4208911" cy="4800511"/>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833414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par>
                          <p:cTn id="20" fill="hold">
                            <p:stCondLst>
                              <p:cond delay="3000"/>
                            </p:stCondLst>
                            <p:childTnLst>
                              <p:par>
                                <p:cTn id="21" presetID="16" presetClass="entr" presetSubtype="21" fill="hold"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arn(inVertical)">
                                      <p:cBhvr>
                                        <p:cTn id="23" dur="500"/>
                                        <p:tgtEl>
                                          <p:spTgt spid="4">
                                            <p:txEl>
                                              <p:pRg st="0" end="0"/>
                                            </p:txEl>
                                          </p:spTgt>
                                        </p:tgtEl>
                                      </p:cBhvr>
                                    </p:animEffect>
                                  </p:childTnLst>
                                </p:cTn>
                              </p:par>
                            </p:childTnLst>
                          </p:cTn>
                        </p:par>
                        <p:par>
                          <p:cTn id="24" fill="hold">
                            <p:stCondLst>
                              <p:cond delay="3500"/>
                            </p:stCondLst>
                            <p:childTnLst>
                              <p:par>
                                <p:cTn id="25" presetID="16" presetClass="entr" presetSubtype="21" fill="hold" nodeType="after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childTnLst>
                          </p:cTn>
                        </p:par>
                        <p:par>
                          <p:cTn id="28" fill="hold">
                            <p:stCondLst>
                              <p:cond delay="4000"/>
                            </p:stCondLst>
                            <p:childTnLst>
                              <p:par>
                                <p:cTn id="29" presetID="16" presetClass="entr" presetSubtype="21" fill="hold" nodeType="after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barn(inVertical)">
                                      <p:cBhvr>
                                        <p:cTn id="31" dur="500"/>
                                        <p:tgtEl>
                                          <p:spTgt spid="4">
                                            <p:txEl>
                                              <p:pRg st="2" end="2"/>
                                            </p:txEl>
                                          </p:spTgt>
                                        </p:tgtEl>
                                      </p:cBhvr>
                                    </p:animEffect>
                                  </p:childTnLst>
                                </p:cTn>
                              </p:par>
                            </p:childTnLst>
                          </p:cTn>
                        </p:par>
                        <p:par>
                          <p:cTn id="32" fill="hold">
                            <p:stCondLst>
                              <p:cond delay="4500"/>
                            </p:stCondLst>
                            <p:childTnLst>
                              <p:par>
                                <p:cTn id="33" presetID="16" presetClass="entr" presetSubtype="21" fill="hold" nodeType="after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barn(inVertical)">
                                      <p:cBhvr>
                                        <p:cTn id="35" dur="500"/>
                                        <p:tgtEl>
                                          <p:spTgt spid="4">
                                            <p:txEl>
                                              <p:pRg st="3" end="3"/>
                                            </p:txEl>
                                          </p:spTgt>
                                        </p:tgtEl>
                                      </p:cBhvr>
                                    </p:animEffect>
                                  </p:childTnLst>
                                </p:cTn>
                              </p:par>
                            </p:childTnLst>
                          </p:cTn>
                        </p:par>
                        <p:par>
                          <p:cTn id="36" fill="hold">
                            <p:stCondLst>
                              <p:cond delay="5000"/>
                            </p:stCondLst>
                            <p:childTnLst>
                              <p:par>
                                <p:cTn id="37" presetID="16" presetClass="entr" presetSubtype="21" fill="hold" nodeType="after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barn(inVertical)">
                                      <p:cBhvr>
                                        <p:cTn id="39" dur="500"/>
                                        <p:tgtEl>
                                          <p:spTgt spid="4">
                                            <p:txEl>
                                              <p:pRg st="4" end="4"/>
                                            </p:txEl>
                                          </p:spTgt>
                                        </p:tgtEl>
                                      </p:cBhvr>
                                    </p:animEffect>
                                  </p:childTnLst>
                                </p:cTn>
                              </p:par>
                            </p:childTnLst>
                          </p:cTn>
                        </p:par>
                        <p:par>
                          <p:cTn id="40" fill="hold">
                            <p:stCondLst>
                              <p:cond delay="5500"/>
                            </p:stCondLst>
                            <p:childTnLst>
                              <p:par>
                                <p:cTn id="41" presetID="16" presetClass="entr" presetSubtype="21" fill="hold" nodeType="after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barn(inVertical)">
                                      <p:cBhvr>
                                        <p:cTn id="43" dur="500"/>
                                        <p:tgtEl>
                                          <p:spTgt spid="4">
                                            <p:txEl>
                                              <p:pRg st="5" end="5"/>
                                            </p:txEl>
                                          </p:spTgt>
                                        </p:tgtEl>
                                      </p:cBhvr>
                                    </p:animEffect>
                                  </p:childTnLst>
                                </p:cTn>
                              </p:par>
                            </p:childTnLst>
                          </p:cTn>
                        </p:par>
                        <p:par>
                          <p:cTn id="44" fill="hold">
                            <p:stCondLst>
                              <p:cond delay="6000"/>
                            </p:stCondLst>
                            <p:childTnLst>
                              <p:par>
                                <p:cTn id="45" presetID="16" presetClass="entr" presetSubtype="21" fill="hold" nodeType="after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barn(inVertical)">
                                      <p:cBhvr>
                                        <p:cTn id="47" dur="500"/>
                                        <p:tgtEl>
                                          <p:spTgt spid="4">
                                            <p:txEl>
                                              <p:pRg st="6" end="6"/>
                                            </p:txEl>
                                          </p:spTgt>
                                        </p:tgtEl>
                                      </p:cBhvr>
                                    </p:animEffect>
                                  </p:childTnLst>
                                </p:cTn>
                              </p:par>
                            </p:childTnLst>
                          </p:cTn>
                        </p:par>
                        <p:par>
                          <p:cTn id="48" fill="hold">
                            <p:stCondLst>
                              <p:cond delay="6500"/>
                            </p:stCondLst>
                            <p:childTnLst>
                              <p:par>
                                <p:cTn id="49" presetID="16" presetClass="entr" presetSubtype="21" fill="hold" nodeType="afterEffect">
                                  <p:stCondLst>
                                    <p:cond delay="0"/>
                                  </p:stCondLst>
                                  <p:childTnLst>
                                    <p:set>
                                      <p:cBhvr>
                                        <p:cTn id="50" dur="1" fill="hold">
                                          <p:stCondLst>
                                            <p:cond delay="0"/>
                                          </p:stCondLst>
                                        </p:cTn>
                                        <p:tgtEl>
                                          <p:spTgt spid="4">
                                            <p:txEl>
                                              <p:pRg st="7" end="7"/>
                                            </p:txEl>
                                          </p:spTgt>
                                        </p:tgtEl>
                                        <p:attrNameLst>
                                          <p:attrName>style.visibility</p:attrName>
                                        </p:attrNameLst>
                                      </p:cBhvr>
                                      <p:to>
                                        <p:strVal val="visible"/>
                                      </p:to>
                                    </p:set>
                                    <p:animEffect transition="in" filter="barn(inVertical)">
                                      <p:cBhvr>
                                        <p:cTn id="51" dur="500"/>
                                        <p:tgtEl>
                                          <p:spTgt spid="4">
                                            <p:txEl>
                                              <p:pRg st="7" end="7"/>
                                            </p:txEl>
                                          </p:spTgt>
                                        </p:tgtEl>
                                      </p:cBhvr>
                                    </p:animEffect>
                                  </p:childTnLst>
                                </p:cTn>
                              </p:par>
                            </p:childTnLst>
                          </p:cTn>
                        </p:par>
                        <p:par>
                          <p:cTn id="52" fill="hold">
                            <p:stCondLst>
                              <p:cond delay="7000"/>
                            </p:stCondLst>
                            <p:childTnLst>
                              <p:par>
                                <p:cTn id="53" presetID="16" presetClass="entr" presetSubtype="21" fill="hold" nodeType="after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Effect transition="in" filter="barn(inVertical)">
                                      <p:cBhvr>
                                        <p:cTn id="55" dur="500"/>
                                        <p:tgtEl>
                                          <p:spTgt spid="4">
                                            <p:txEl>
                                              <p:pRg st="8" end="8"/>
                                            </p:txEl>
                                          </p:spTgt>
                                        </p:tgtEl>
                                      </p:cBhvr>
                                    </p:animEffect>
                                  </p:childTnLst>
                                </p:cTn>
                              </p:par>
                            </p:childTnLst>
                          </p:cTn>
                        </p:par>
                        <p:par>
                          <p:cTn id="56" fill="hold">
                            <p:stCondLst>
                              <p:cond delay="7500"/>
                            </p:stCondLst>
                            <p:childTnLst>
                              <p:par>
                                <p:cTn id="57" presetID="16" presetClass="entr" presetSubtype="21" fill="hold" nodeType="afterEffect">
                                  <p:stCondLst>
                                    <p:cond delay="0"/>
                                  </p:stCondLst>
                                  <p:childTnLst>
                                    <p:set>
                                      <p:cBhvr>
                                        <p:cTn id="58" dur="1" fill="hold">
                                          <p:stCondLst>
                                            <p:cond delay="0"/>
                                          </p:stCondLst>
                                        </p:cTn>
                                        <p:tgtEl>
                                          <p:spTgt spid="4">
                                            <p:txEl>
                                              <p:pRg st="9" end="9"/>
                                            </p:txEl>
                                          </p:spTgt>
                                        </p:tgtEl>
                                        <p:attrNameLst>
                                          <p:attrName>style.visibility</p:attrName>
                                        </p:attrNameLst>
                                      </p:cBhvr>
                                      <p:to>
                                        <p:strVal val="visible"/>
                                      </p:to>
                                    </p:set>
                                    <p:animEffect transition="in" filter="barn(inVertical)">
                                      <p:cBhvr>
                                        <p:cTn id="59" dur="500"/>
                                        <p:tgtEl>
                                          <p:spTgt spid="4">
                                            <p:txEl>
                                              <p:pRg st="9" end="9"/>
                                            </p:txEl>
                                          </p:spTgt>
                                        </p:tgtEl>
                                      </p:cBhvr>
                                    </p:animEffect>
                                  </p:childTnLst>
                                </p:cTn>
                              </p:par>
                            </p:childTnLst>
                          </p:cTn>
                        </p:par>
                        <p:par>
                          <p:cTn id="60" fill="hold">
                            <p:stCondLst>
                              <p:cond delay="8000"/>
                            </p:stCondLst>
                            <p:childTnLst>
                              <p:par>
                                <p:cTn id="61" presetID="16" presetClass="entr" presetSubtype="21" fill="hold" nodeType="afterEffect">
                                  <p:stCondLst>
                                    <p:cond delay="0"/>
                                  </p:stCondLst>
                                  <p:childTnLst>
                                    <p:set>
                                      <p:cBhvr>
                                        <p:cTn id="62" dur="1" fill="hold">
                                          <p:stCondLst>
                                            <p:cond delay="0"/>
                                          </p:stCondLst>
                                        </p:cTn>
                                        <p:tgtEl>
                                          <p:spTgt spid="4">
                                            <p:txEl>
                                              <p:pRg st="10" end="10"/>
                                            </p:txEl>
                                          </p:spTgt>
                                        </p:tgtEl>
                                        <p:attrNameLst>
                                          <p:attrName>style.visibility</p:attrName>
                                        </p:attrNameLst>
                                      </p:cBhvr>
                                      <p:to>
                                        <p:strVal val="visible"/>
                                      </p:to>
                                    </p:set>
                                    <p:animEffect transition="in" filter="barn(inVertical)">
                                      <p:cBhvr>
                                        <p:cTn id="63"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C6ED2B1-11B7-B9C4-9DB8-B9EB38782B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3" name="TextBox 52">
            <a:extLst>
              <a:ext uri="{FF2B5EF4-FFF2-40B4-BE49-F238E27FC236}">
                <a16:creationId xmlns:a16="http://schemas.microsoft.com/office/drawing/2014/main" id="{0F0BC06D-E134-45DB-8AAB-C7C56419DA2A}"/>
              </a:ext>
            </a:extLst>
          </p:cNvPr>
          <p:cNvSpPr txBox="1"/>
          <p:nvPr/>
        </p:nvSpPr>
        <p:spPr>
          <a:xfrm>
            <a:off x="-108520" y="2697953"/>
            <a:ext cx="4168128" cy="707886"/>
          </a:xfrm>
          <a:prstGeom prst="rect">
            <a:avLst/>
          </a:prstGeom>
          <a:noFill/>
          <a:effectLst/>
        </p:spPr>
        <p:txBody>
          <a:bodyPr wrap="none" rtlCol="0" anchor="ctr">
            <a:spAutoFit/>
          </a:bodyPr>
          <a:lstStyle/>
          <a:p>
            <a:pPr algn="ctr"/>
            <a:r>
              <a:rPr lang="tr-TR" sz="4000" b="1" dirty="0">
                <a:effectLst>
                  <a:outerShdw blurRad="317500" sx="102000" sy="102000" algn="ctr" rotWithShape="0">
                    <a:schemeClr val="tx1">
                      <a:lumMod val="90000"/>
                      <a:lumOff val="10000"/>
                      <a:alpha val="40000"/>
                    </a:schemeClr>
                  </a:outerShdw>
                </a:effectLst>
                <a:latin typeface="Montserrat Bold"/>
                <a:ea typeface="Open Sans" charset="0"/>
                <a:cs typeface="Open Sans" charset="0"/>
              </a:rPr>
              <a:t>REFERANSLAR</a:t>
            </a:r>
            <a:endParaRPr lang="en-US" sz="4000" b="1" dirty="0">
              <a:effectLst>
                <a:outerShdw blurRad="317500" sx="102000" sy="102000" algn="ctr" rotWithShape="0">
                  <a:schemeClr val="tx1">
                    <a:lumMod val="90000"/>
                    <a:lumOff val="10000"/>
                    <a:alpha val="40000"/>
                  </a:schemeClr>
                </a:outerShdw>
              </a:effectLst>
              <a:latin typeface="Montserrat Bold"/>
              <a:ea typeface="Open Sans" charset="0"/>
              <a:cs typeface="Open Sans" charset="0"/>
            </a:endParaRPr>
          </a:p>
        </p:txBody>
      </p:sp>
    </p:spTree>
    <p:extLst>
      <p:ext uri="{BB962C8B-B14F-4D97-AF65-F5344CB8AC3E}">
        <p14:creationId xmlns:p14="http://schemas.microsoft.com/office/powerpoint/2010/main" val="1956308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lt">
                                    <p:tmPct val="10000"/>
                                  </p:iterate>
                                  <p:childTnLst>
                                    <p:set>
                                      <p:cBhvr>
                                        <p:cTn id="6" dur="1" fill="hold">
                                          <p:stCondLst>
                                            <p:cond delay="0"/>
                                          </p:stCondLst>
                                        </p:cTn>
                                        <p:tgtEl>
                                          <p:spTgt spid="53">
                                            <p:txEl>
                                              <p:pRg st="0" end="0"/>
                                            </p:txEl>
                                          </p:spTgt>
                                        </p:tgtEl>
                                        <p:attrNameLst>
                                          <p:attrName>style.visibility</p:attrName>
                                        </p:attrNameLst>
                                      </p:cBhvr>
                                      <p:to>
                                        <p:strVal val="visible"/>
                                      </p:to>
                                    </p:set>
                                    <p:anim by="(-#ppt_w*2)" calcmode="lin" valueType="num">
                                      <p:cBhvr rctx="PPT">
                                        <p:cTn id="7" dur="375" autoRev="1" fill="hold">
                                          <p:stCondLst>
                                            <p:cond delay="0"/>
                                          </p:stCondLst>
                                        </p:cTn>
                                        <p:tgtEl>
                                          <p:spTgt spid="53">
                                            <p:txEl>
                                              <p:pRg st="0" end="0"/>
                                            </p:txEl>
                                          </p:spTgt>
                                        </p:tgtEl>
                                        <p:attrNameLst>
                                          <p:attrName>ppt_w</p:attrName>
                                        </p:attrNameLst>
                                      </p:cBhvr>
                                    </p:anim>
                                    <p:anim by="(#ppt_w*0.50)" calcmode="lin" valueType="num">
                                      <p:cBhvr>
                                        <p:cTn id="8" dur="375" decel="50000" autoRev="1" fill="hold">
                                          <p:stCondLst>
                                            <p:cond delay="0"/>
                                          </p:stCondLst>
                                        </p:cTn>
                                        <p:tgtEl>
                                          <p:spTgt spid="53">
                                            <p:txEl>
                                              <p:pRg st="0" end="0"/>
                                            </p:txEl>
                                          </p:spTgt>
                                        </p:tgtEl>
                                        <p:attrNameLst>
                                          <p:attrName>ppt_x</p:attrName>
                                        </p:attrNameLst>
                                      </p:cBhvr>
                                    </p:anim>
                                    <p:anim from="(-#ppt_h/2)" to="(#ppt_y)" calcmode="lin" valueType="num">
                                      <p:cBhvr>
                                        <p:cTn id="9" dur="750" fill="hold">
                                          <p:stCondLst>
                                            <p:cond delay="0"/>
                                          </p:stCondLst>
                                        </p:cTn>
                                        <p:tgtEl>
                                          <p:spTgt spid="53">
                                            <p:txEl>
                                              <p:pRg st="0" end="0"/>
                                            </p:txEl>
                                          </p:spTgt>
                                        </p:tgtEl>
                                        <p:attrNameLst>
                                          <p:attrName>ppt_y</p:attrName>
                                        </p:attrNameLst>
                                      </p:cBhvr>
                                    </p:anim>
                                    <p:animRot by="21600000">
                                      <p:cBhvr>
                                        <p:cTn id="10" dur="750" fill="hold">
                                          <p:stCondLst>
                                            <p:cond delay="0"/>
                                          </p:stCondLst>
                                        </p:cTn>
                                        <p:tgtEl>
                                          <p:spTgt spid="5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Resim 28">
            <a:extLst>
              <a:ext uri="{FF2B5EF4-FFF2-40B4-BE49-F238E27FC236}">
                <a16:creationId xmlns:a16="http://schemas.microsoft.com/office/drawing/2014/main" id="{694AAB39-562E-3819-FBC9-1FE4B2497E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3286229" y="1018011"/>
            <a:ext cx="2340952" cy="323165"/>
          </a:xfrm>
          <a:prstGeom prst="rect">
            <a:avLst/>
          </a:prstGeom>
          <a:noFill/>
        </p:spPr>
        <p:txBody>
          <a:bodyPr wrap="square" rtlCol="0">
            <a:spAutoFit/>
          </a:bodyPr>
          <a:lstStyle/>
          <a:p>
            <a:r>
              <a:rPr lang="tr-TR" sz="1500" b="1" dirty="0">
                <a:solidFill>
                  <a:srgbClr val="C72031"/>
                </a:solidFill>
                <a:latin typeface="Montserrat Bold"/>
              </a:rPr>
              <a:t>BİNA TEKNOLOJİLERİ</a:t>
            </a:r>
            <a:endParaRPr lang="en-US" sz="1500" dirty="0">
              <a:solidFill>
                <a:srgbClr val="C72031"/>
              </a:solidFill>
              <a:latin typeface="Montserrat Bold"/>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sp>
        <p:nvSpPr>
          <p:cNvPr id="12" name="Metin kutusu 11">
            <a:extLst>
              <a:ext uri="{FF2B5EF4-FFF2-40B4-BE49-F238E27FC236}">
                <a16:creationId xmlns:a16="http://schemas.microsoft.com/office/drawing/2014/main" id="{C6EB6E04-AB07-4365-913B-ED9BDDF5229C}"/>
              </a:ext>
            </a:extLst>
          </p:cNvPr>
          <p:cNvSpPr txBox="1"/>
          <p:nvPr/>
        </p:nvSpPr>
        <p:spPr>
          <a:xfrm>
            <a:off x="300859" y="217039"/>
            <a:ext cx="4681904" cy="369332"/>
          </a:xfrm>
          <a:prstGeom prst="rect">
            <a:avLst/>
          </a:prstGeom>
          <a:noFill/>
        </p:spPr>
        <p:txBody>
          <a:bodyPr wrap="square">
            <a:spAutoFit/>
          </a:bodyPr>
          <a:lstStyle/>
          <a:p>
            <a:r>
              <a:rPr lang="tr-TR" b="1" dirty="0">
                <a:solidFill>
                  <a:schemeClr val="bg1"/>
                </a:solidFill>
                <a:latin typeface="Montserrat Black" panose="00000A00000000000000" pitchFamily="50" charset="0"/>
              </a:rPr>
              <a:t>REFERANSLAR</a:t>
            </a:r>
            <a:endParaRPr lang="en-US" dirty="0">
              <a:solidFill>
                <a:schemeClr val="bg1"/>
              </a:solidFill>
              <a:latin typeface="Montserrat Black" panose="00000A00000000000000" pitchFamily="50" charset="0"/>
            </a:endParaRPr>
          </a:p>
        </p:txBody>
      </p:sp>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pic>
        <p:nvPicPr>
          <p:cNvPr id="7" name="Resim 6">
            <a:extLst>
              <a:ext uri="{FF2B5EF4-FFF2-40B4-BE49-F238E27FC236}">
                <a16:creationId xmlns:a16="http://schemas.microsoft.com/office/drawing/2014/main" id="{951A3788-9199-3F0E-8517-BC28C880227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03238" y="3429000"/>
            <a:ext cx="1154852" cy="1154852"/>
          </a:xfrm>
          <a:prstGeom prst="rect">
            <a:avLst/>
          </a:prstGeom>
        </p:spPr>
      </p:pic>
      <p:pic>
        <p:nvPicPr>
          <p:cNvPr id="15" name="Resim 14">
            <a:extLst>
              <a:ext uri="{FF2B5EF4-FFF2-40B4-BE49-F238E27FC236}">
                <a16:creationId xmlns:a16="http://schemas.microsoft.com/office/drawing/2014/main" id="{6F5E831E-78D9-DD45-301E-66104105709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56705" y="2317480"/>
            <a:ext cx="1513967" cy="450780"/>
          </a:xfrm>
          <a:prstGeom prst="rect">
            <a:avLst/>
          </a:prstGeom>
        </p:spPr>
      </p:pic>
      <p:pic>
        <p:nvPicPr>
          <p:cNvPr id="17" name="Resim 16">
            <a:extLst>
              <a:ext uri="{FF2B5EF4-FFF2-40B4-BE49-F238E27FC236}">
                <a16:creationId xmlns:a16="http://schemas.microsoft.com/office/drawing/2014/main" id="{B36EA02E-5F8B-6438-4FA8-FB41804F894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9528" y="4812923"/>
            <a:ext cx="834116" cy="1069379"/>
          </a:xfrm>
          <a:prstGeom prst="rect">
            <a:avLst/>
          </a:prstGeom>
        </p:spPr>
      </p:pic>
      <p:pic>
        <p:nvPicPr>
          <p:cNvPr id="21" name="Resim 20">
            <a:extLst>
              <a:ext uri="{FF2B5EF4-FFF2-40B4-BE49-F238E27FC236}">
                <a16:creationId xmlns:a16="http://schemas.microsoft.com/office/drawing/2014/main" id="{3D71352C-9748-38C9-2FE8-6DAA9485FD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28084" y="4962345"/>
            <a:ext cx="1551413" cy="770534"/>
          </a:xfrm>
          <a:prstGeom prst="rect">
            <a:avLst/>
          </a:prstGeom>
        </p:spPr>
      </p:pic>
      <p:pic>
        <p:nvPicPr>
          <p:cNvPr id="33" name="Resim 32">
            <a:extLst>
              <a:ext uri="{FF2B5EF4-FFF2-40B4-BE49-F238E27FC236}">
                <a16:creationId xmlns:a16="http://schemas.microsoft.com/office/drawing/2014/main" id="{C12CA40F-E633-D2BA-BD45-877B9F4F8C8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99832" y="1929515"/>
            <a:ext cx="1154852" cy="1154852"/>
          </a:xfrm>
          <a:prstGeom prst="rect">
            <a:avLst/>
          </a:prstGeom>
        </p:spPr>
      </p:pic>
      <p:pic>
        <p:nvPicPr>
          <p:cNvPr id="4" name="Resim 3">
            <a:extLst>
              <a:ext uri="{FF2B5EF4-FFF2-40B4-BE49-F238E27FC236}">
                <a16:creationId xmlns:a16="http://schemas.microsoft.com/office/drawing/2014/main" id="{26A70D5A-BCBC-D1FC-CA72-27D70EB2C9C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858243" y="2143064"/>
            <a:ext cx="1836070" cy="933624"/>
          </a:xfrm>
          <a:prstGeom prst="rect">
            <a:avLst/>
          </a:prstGeom>
        </p:spPr>
      </p:pic>
      <p:pic>
        <p:nvPicPr>
          <p:cNvPr id="11" name="Resim 10">
            <a:extLst>
              <a:ext uri="{FF2B5EF4-FFF2-40B4-BE49-F238E27FC236}">
                <a16:creationId xmlns:a16="http://schemas.microsoft.com/office/drawing/2014/main" id="{F863C933-B2D1-144F-F164-5B6D995BC90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712850" y="3471247"/>
            <a:ext cx="2344901" cy="941303"/>
          </a:xfrm>
          <a:prstGeom prst="rect">
            <a:avLst/>
          </a:prstGeom>
        </p:spPr>
      </p:pic>
      <p:pic>
        <p:nvPicPr>
          <p:cNvPr id="16" name="Resim 15">
            <a:extLst>
              <a:ext uri="{FF2B5EF4-FFF2-40B4-BE49-F238E27FC236}">
                <a16:creationId xmlns:a16="http://schemas.microsoft.com/office/drawing/2014/main" id="{C065A4E4-A985-8A50-46F5-DF1E8FE632B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456705" y="4708138"/>
            <a:ext cx="1754513" cy="1240893"/>
          </a:xfrm>
          <a:prstGeom prst="rect">
            <a:avLst/>
          </a:prstGeom>
        </p:spPr>
      </p:pic>
      <p:pic>
        <p:nvPicPr>
          <p:cNvPr id="20" name="Resim 19">
            <a:extLst>
              <a:ext uri="{FF2B5EF4-FFF2-40B4-BE49-F238E27FC236}">
                <a16:creationId xmlns:a16="http://schemas.microsoft.com/office/drawing/2014/main" id="{E1201EFB-FFC0-8615-47B7-5F7885844E6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385386" y="4225588"/>
            <a:ext cx="2902036" cy="2418364"/>
          </a:xfrm>
          <a:prstGeom prst="rect">
            <a:avLst/>
          </a:prstGeom>
        </p:spPr>
      </p:pic>
      <p:cxnSp>
        <p:nvCxnSpPr>
          <p:cNvPr id="27" name="Düz Bağlayıcı 26">
            <a:extLst>
              <a:ext uri="{FF2B5EF4-FFF2-40B4-BE49-F238E27FC236}">
                <a16:creationId xmlns:a16="http://schemas.microsoft.com/office/drawing/2014/main" id="{F3693047-3532-5FC7-3CD1-94AF73D5AF8F}"/>
              </a:ext>
            </a:extLst>
          </p:cNvPr>
          <p:cNvCxnSpPr>
            <a:cxnSpLocks/>
          </p:cNvCxnSpPr>
          <p:nvPr/>
        </p:nvCxnSpPr>
        <p:spPr>
          <a:xfrm flipH="1">
            <a:off x="2178606" y="1772816"/>
            <a:ext cx="17130" cy="440449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Düz Bağlayıcı 29">
            <a:extLst>
              <a:ext uri="{FF2B5EF4-FFF2-40B4-BE49-F238E27FC236}">
                <a16:creationId xmlns:a16="http://schemas.microsoft.com/office/drawing/2014/main" id="{0EFF433A-458F-E258-E050-1CBB9DB3F6FD}"/>
              </a:ext>
            </a:extLst>
          </p:cNvPr>
          <p:cNvCxnSpPr>
            <a:cxnSpLocks/>
          </p:cNvCxnSpPr>
          <p:nvPr/>
        </p:nvCxnSpPr>
        <p:spPr>
          <a:xfrm flipH="1">
            <a:off x="4194830" y="1795625"/>
            <a:ext cx="17130" cy="440449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Düz Bağlayıcı 31">
            <a:extLst>
              <a:ext uri="{FF2B5EF4-FFF2-40B4-BE49-F238E27FC236}">
                <a16:creationId xmlns:a16="http://schemas.microsoft.com/office/drawing/2014/main" id="{D05AD12E-23BE-72BC-B3C9-3465D7D9CBEB}"/>
              </a:ext>
            </a:extLst>
          </p:cNvPr>
          <p:cNvCxnSpPr>
            <a:cxnSpLocks/>
          </p:cNvCxnSpPr>
          <p:nvPr/>
        </p:nvCxnSpPr>
        <p:spPr>
          <a:xfrm flipH="1">
            <a:off x="6499086" y="1772815"/>
            <a:ext cx="17130" cy="440449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 name="Resim 5">
            <a:extLst>
              <a:ext uri="{FF2B5EF4-FFF2-40B4-BE49-F238E27FC236}">
                <a16:creationId xmlns:a16="http://schemas.microsoft.com/office/drawing/2014/main" id="{E98C2D00-54AB-191D-01CB-1123E0A9F3A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81732" y="1843596"/>
            <a:ext cx="1126995" cy="1126995"/>
          </a:xfrm>
          <a:prstGeom prst="rect">
            <a:avLst/>
          </a:prstGeom>
        </p:spPr>
      </p:pic>
      <p:pic>
        <p:nvPicPr>
          <p:cNvPr id="18" name="Resim 17">
            <a:extLst>
              <a:ext uri="{FF2B5EF4-FFF2-40B4-BE49-F238E27FC236}">
                <a16:creationId xmlns:a16="http://schemas.microsoft.com/office/drawing/2014/main" id="{B219A548-0828-033A-CB94-0E2C2771666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373833" y="3531803"/>
            <a:ext cx="1986817" cy="920559"/>
          </a:xfrm>
          <a:prstGeom prst="rect">
            <a:avLst/>
          </a:prstGeom>
        </p:spPr>
      </p:pic>
      <p:pic>
        <p:nvPicPr>
          <p:cNvPr id="22" name="Resim 21">
            <a:extLst>
              <a:ext uri="{FF2B5EF4-FFF2-40B4-BE49-F238E27FC236}">
                <a16:creationId xmlns:a16="http://schemas.microsoft.com/office/drawing/2014/main" id="{8C2984CA-1707-1418-24FD-44F008C1F27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92594" y="3322458"/>
            <a:ext cx="724156" cy="1129904"/>
          </a:xfrm>
          <a:prstGeom prst="rect">
            <a:avLst/>
          </a:prstGeom>
        </p:spPr>
      </p:pic>
    </p:spTree>
    <p:extLst>
      <p:ext uri="{BB962C8B-B14F-4D97-AF65-F5344CB8AC3E}">
        <p14:creationId xmlns:p14="http://schemas.microsoft.com/office/powerpoint/2010/main" val="3644972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1" presetClass="entr" presetSubtype="1"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heel(1)">
                                      <p:cBhvr>
                                        <p:cTn id="30" dur="2000"/>
                                        <p:tgtEl>
                                          <p:spTgt spid="33"/>
                                        </p:tgtEl>
                                      </p:cBhvr>
                                    </p:animEffect>
                                  </p:childTnLst>
                                </p:cTn>
                              </p:par>
                            </p:childTnLst>
                          </p:cTn>
                        </p:par>
                        <p:par>
                          <p:cTn id="31" fill="hold">
                            <p:stCondLst>
                              <p:cond delay="5000"/>
                            </p:stCondLst>
                            <p:childTnLst>
                              <p:par>
                                <p:cTn id="32" presetID="2" presetClass="entr" presetSubtype="4"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par>
                          <p:cTn id="36" fill="hold">
                            <p:stCondLst>
                              <p:cond delay="55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6000"/>
                            </p:stCondLst>
                            <p:childTnLst>
                              <p:par>
                                <p:cTn id="41" presetID="53" presetClass="entr" presetSubtype="16"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par>
                          <p:cTn id="46" fill="hold">
                            <p:stCondLst>
                              <p:cond delay="6500"/>
                            </p:stCondLst>
                            <p:childTnLst>
                              <p:par>
                                <p:cTn id="47" presetID="31" presetClass="entr" presetSubtype="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par>
                          <p:cTn id="53" fill="hold">
                            <p:stCondLst>
                              <p:cond delay="7500"/>
                            </p:stCondLst>
                            <p:childTnLst>
                              <p:par>
                                <p:cTn id="54" presetID="10" presetClass="entr" presetSubtype="0"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par>
                          <p:cTn id="57" fill="hold">
                            <p:stCondLst>
                              <p:cond delay="8000"/>
                            </p:stCondLst>
                            <p:childTnLst>
                              <p:par>
                                <p:cTn id="58" presetID="14" presetClass="entr" presetSubtype="10" fill="hold" nodeType="after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randombar(horizontal)">
                                      <p:cBhvr>
                                        <p:cTn id="60" dur="500"/>
                                        <p:tgtEl>
                                          <p:spTgt spid="4"/>
                                        </p:tgtEl>
                                      </p:cBhvr>
                                    </p:animEffect>
                                  </p:childTnLst>
                                </p:cTn>
                              </p:par>
                            </p:childTnLst>
                          </p:cTn>
                        </p:par>
                        <p:par>
                          <p:cTn id="61" fill="hold">
                            <p:stCondLst>
                              <p:cond delay="8500"/>
                            </p:stCondLst>
                            <p:childTnLst>
                              <p:par>
                                <p:cTn id="62" presetID="16" presetClass="entr" presetSubtype="21" fill="hold"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barn(inVertical)">
                                      <p:cBhvr>
                                        <p:cTn id="64" dur="500"/>
                                        <p:tgtEl>
                                          <p:spTgt spid="11"/>
                                        </p:tgtEl>
                                      </p:cBhvr>
                                    </p:animEffect>
                                  </p:childTnLst>
                                </p:cTn>
                              </p:par>
                            </p:childTnLst>
                          </p:cTn>
                        </p:par>
                        <p:par>
                          <p:cTn id="65" fill="hold">
                            <p:stCondLst>
                              <p:cond delay="9000"/>
                            </p:stCondLst>
                            <p:childTnLst>
                              <p:par>
                                <p:cTn id="66" presetID="42" presetClass="entr" presetSubtype="0" fill="hold"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a:extLst>
              <a:ext uri="{FF2B5EF4-FFF2-40B4-BE49-F238E27FC236}">
                <a16:creationId xmlns:a16="http://schemas.microsoft.com/office/drawing/2014/main" id="{93E05F69-020A-C5BD-7D23-6D52A507C5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3186196" y="1198209"/>
            <a:ext cx="2630036" cy="323165"/>
          </a:xfrm>
          <a:prstGeom prst="rect">
            <a:avLst/>
          </a:prstGeom>
          <a:noFill/>
        </p:spPr>
        <p:txBody>
          <a:bodyPr wrap="square" rtlCol="0">
            <a:spAutoFit/>
          </a:bodyPr>
          <a:lstStyle/>
          <a:p>
            <a:r>
              <a:rPr lang="tr-TR" sz="1500" b="1" dirty="0">
                <a:solidFill>
                  <a:srgbClr val="C72031"/>
                </a:solidFill>
                <a:latin typeface="Montserrat Bold"/>
              </a:rPr>
              <a:t>ENDÜSTRİYEL TESİSLER</a:t>
            </a:r>
            <a:endParaRPr lang="en-US" sz="1500" dirty="0">
              <a:solidFill>
                <a:srgbClr val="C72031"/>
              </a:solidFill>
              <a:latin typeface="Montserrat Bold"/>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sp>
        <p:nvSpPr>
          <p:cNvPr id="12" name="Metin kutusu 11">
            <a:extLst>
              <a:ext uri="{FF2B5EF4-FFF2-40B4-BE49-F238E27FC236}">
                <a16:creationId xmlns:a16="http://schemas.microsoft.com/office/drawing/2014/main" id="{C6EB6E04-AB07-4365-913B-ED9BDDF5229C}"/>
              </a:ext>
            </a:extLst>
          </p:cNvPr>
          <p:cNvSpPr txBox="1"/>
          <p:nvPr/>
        </p:nvSpPr>
        <p:spPr>
          <a:xfrm>
            <a:off x="184190" y="237307"/>
            <a:ext cx="4681904" cy="369332"/>
          </a:xfrm>
          <a:prstGeom prst="rect">
            <a:avLst/>
          </a:prstGeom>
          <a:noFill/>
        </p:spPr>
        <p:txBody>
          <a:bodyPr wrap="square">
            <a:spAutoFit/>
          </a:bodyPr>
          <a:lstStyle/>
          <a:p>
            <a:r>
              <a:rPr lang="tr-TR" b="1" dirty="0">
                <a:solidFill>
                  <a:schemeClr val="bg1"/>
                </a:solidFill>
                <a:latin typeface="Montserrat Black" panose="00000A00000000000000" pitchFamily="50" charset="0"/>
              </a:rPr>
              <a:t>REFERANSLAR</a:t>
            </a:r>
            <a:endParaRPr lang="en-US" dirty="0">
              <a:solidFill>
                <a:schemeClr val="bg1"/>
              </a:solidFill>
              <a:latin typeface="Montserrat Black" panose="00000A00000000000000" pitchFamily="50" charset="0"/>
            </a:endParaRPr>
          </a:p>
        </p:txBody>
      </p:sp>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cxnSp>
        <p:nvCxnSpPr>
          <p:cNvPr id="27" name="Düz Bağlayıcı 26">
            <a:extLst>
              <a:ext uri="{FF2B5EF4-FFF2-40B4-BE49-F238E27FC236}">
                <a16:creationId xmlns:a16="http://schemas.microsoft.com/office/drawing/2014/main" id="{F3693047-3532-5FC7-3CD1-94AF73D5AF8F}"/>
              </a:ext>
            </a:extLst>
          </p:cNvPr>
          <p:cNvCxnSpPr>
            <a:cxnSpLocks/>
          </p:cNvCxnSpPr>
          <p:nvPr/>
        </p:nvCxnSpPr>
        <p:spPr>
          <a:xfrm flipH="1">
            <a:off x="2178606" y="1772816"/>
            <a:ext cx="17130" cy="440449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Düz Bağlayıcı 29">
            <a:extLst>
              <a:ext uri="{FF2B5EF4-FFF2-40B4-BE49-F238E27FC236}">
                <a16:creationId xmlns:a16="http://schemas.microsoft.com/office/drawing/2014/main" id="{0EFF433A-458F-E258-E050-1CBB9DB3F6FD}"/>
              </a:ext>
            </a:extLst>
          </p:cNvPr>
          <p:cNvCxnSpPr>
            <a:cxnSpLocks/>
          </p:cNvCxnSpPr>
          <p:nvPr/>
        </p:nvCxnSpPr>
        <p:spPr>
          <a:xfrm flipH="1">
            <a:off x="4194830" y="1795625"/>
            <a:ext cx="17130" cy="440449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Düz Bağlayıcı 31">
            <a:extLst>
              <a:ext uri="{FF2B5EF4-FFF2-40B4-BE49-F238E27FC236}">
                <a16:creationId xmlns:a16="http://schemas.microsoft.com/office/drawing/2014/main" id="{D05AD12E-23BE-72BC-B3C9-3465D7D9CBEB}"/>
              </a:ext>
            </a:extLst>
          </p:cNvPr>
          <p:cNvCxnSpPr>
            <a:cxnSpLocks/>
          </p:cNvCxnSpPr>
          <p:nvPr/>
        </p:nvCxnSpPr>
        <p:spPr>
          <a:xfrm flipH="1">
            <a:off x="6499086" y="1772815"/>
            <a:ext cx="17130" cy="4404493"/>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 name="Resim 5">
            <a:extLst>
              <a:ext uri="{FF2B5EF4-FFF2-40B4-BE49-F238E27FC236}">
                <a16:creationId xmlns:a16="http://schemas.microsoft.com/office/drawing/2014/main" id="{7C40AA3D-FAE0-686C-27DB-776B6E787A8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2110" y="2018440"/>
            <a:ext cx="1503902" cy="751951"/>
          </a:xfrm>
          <a:prstGeom prst="rect">
            <a:avLst/>
          </a:prstGeom>
        </p:spPr>
      </p:pic>
      <p:pic>
        <p:nvPicPr>
          <p:cNvPr id="36" name="Resim 35">
            <a:extLst>
              <a:ext uri="{FF2B5EF4-FFF2-40B4-BE49-F238E27FC236}">
                <a16:creationId xmlns:a16="http://schemas.microsoft.com/office/drawing/2014/main" id="{AD8B6522-91E7-AA1B-6262-B4060A33321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10784" y="2217822"/>
            <a:ext cx="1977288" cy="340107"/>
          </a:xfrm>
          <a:prstGeom prst="rect">
            <a:avLst/>
          </a:prstGeom>
        </p:spPr>
      </p:pic>
      <p:pic>
        <p:nvPicPr>
          <p:cNvPr id="38" name="Resim 37">
            <a:extLst>
              <a:ext uri="{FF2B5EF4-FFF2-40B4-BE49-F238E27FC236}">
                <a16:creationId xmlns:a16="http://schemas.microsoft.com/office/drawing/2014/main" id="{B6462559-CCA8-6CAE-BB07-9EA7FE229D8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10846" y="3422533"/>
            <a:ext cx="1750700" cy="787815"/>
          </a:xfrm>
          <a:prstGeom prst="rect">
            <a:avLst/>
          </a:prstGeom>
        </p:spPr>
      </p:pic>
      <p:pic>
        <p:nvPicPr>
          <p:cNvPr id="42" name="Resim 41">
            <a:extLst>
              <a:ext uri="{FF2B5EF4-FFF2-40B4-BE49-F238E27FC236}">
                <a16:creationId xmlns:a16="http://schemas.microsoft.com/office/drawing/2014/main" id="{BDA1225A-CD95-A92E-C1A1-950D721C26D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11760" y="2118826"/>
            <a:ext cx="1510074" cy="551177"/>
          </a:xfrm>
          <a:prstGeom prst="rect">
            <a:avLst/>
          </a:prstGeom>
        </p:spPr>
      </p:pic>
      <p:pic>
        <p:nvPicPr>
          <p:cNvPr id="44" name="Resim 43">
            <a:extLst>
              <a:ext uri="{FF2B5EF4-FFF2-40B4-BE49-F238E27FC236}">
                <a16:creationId xmlns:a16="http://schemas.microsoft.com/office/drawing/2014/main" id="{886F3E7E-E19F-1AF7-3EB5-C5EB439F260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27230" y="3519648"/>
            <a:ext cx="2046231" cy="528958"/>
          </a:xfrm>
          <a:prstGeom prst="rect">
            <a:avLst/>
          </a:prstGeom>
        </p:spPr>
      </p:pic>
      <p:pic>
        <p:nvPicPr>
          <p:cNvPr id="48" name="Resim 47">
            <a:extLst>
              <a:ext uri="{FF2B5EF4-FFF2-40B4-BE49-F238E27FC236}">
                <a16:creationId xmlns:a16="http://schemas.microsoft.com/office/drawing/2014/main" id="{2993870E-46A5-3F98-C377-1A52527BABA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17629" y="4874644"/>
            <a:ext cx="1394037" cy="1046740"/>
          </a:xfrm>
          <a:prstGeom prst="rect">
            <a:avLst/>
          </a:prstGeom>
        </p:spPr>
      </p:pic>
      <p:pic>
        <p:nvPicPr>
          <p:cNvPr id="50" name="Resim 49">
            <a:extLst>
              <a:ext uri="{FF2B5EF4-FFF2-40B4-BE49-F238E27FC236}">
                <a16:creationId xmlns:a16="http://schemas.microsoft.com/office/drawing/2014/main" id="{99BF58FA-9B7D-0C73-DAD2-E34EF98F9E0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690115" y="4807536"/>
            <a:ext cx="955458" cy="1059364"/>
          </a:xfrm>
          <a:prstGeom prst="rect">
            <a:avLst/>
          </a:prstGeom>
        </p:spPr>
      </p:pic>
      <p:pic>
        <p:nvPicPr>
          <p:cNvPr id="3" name="Resim 2">
            <a:extLst>
              <a:ext uri="{FF2B5EF4-FFF2-40B4-BE49-F238E27FC236}">
                <a16:creationId xmlns:a16="http://schemas.microsoft.com/office/drawing/2014/main" id="{B0448CA8-8FBD-1E45-2816-05669F7CF0E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31472" y="3401602"/>
            <a:ext cx="1799366" cy="865629"/>
          </a:xfrm>
          <a:prstGeom prst="rect">
            <a:avLst/>
          </a:prstGeom>
        </p:spPr>
      </p:pic>
      <p:pic>
        <p:nvPicPr>
          <p:cNvPr id="4" name="Resim 3">
            <a:extLst>
              <a:ext uri="{FF2B5EF4-FFF2-40B4-BE49-F238E27FC236}">
                <a16:creationId xmlns:a16="http://schemas.microsoft.com/office/drawing/2014/main" id="{80D3B628-57A8-98A2-D55E-D25C3A9D0D3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09098" y="4632794"/>
            <a:ext cx="1448970" cy="1448970"/>
          </a:xfrm>
          <a:prstGeom prst="rect">
            <a:avLst/>
          </a:prstGeom>
        </p:spPr>
      </p:pic>
      <p:pic>
        <p:nvPicPr>
          <p:cNvPr id="7" name="Resim 6">
            <a:extLst>
              <a:ext uri="{FF2B5EF4-FFF2-40B4-BE49-F238E27FC236}">
                <a16:creationId xmlns:a16="http://schemas.microsoft.com/office/drawing/2014/main" id="{93418D49-9A7E-0FC6-A81A-2C4C5BA4B6D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51712" y="3398177"/>
            <a:ext cx="2051838" cy="671361"/>
          </a:xfrm>
          <a:prstGeom prst="rect">
            <a:avLst/>
          </a:prstGeom>
        </p:spPr>
      </p:pic>
      <p:pic>
        <p:nvPicPr>
          <p:cNvPr id="14" name="Resim 13">
            <a:extLst>
              <a:ext uri="{FF2B5EF4-FFF2-40B4-BE49-F238E27FC236}">
                <a16:creationId xmlns:a16="http://schemas.microsoft.com/office/drawing/2014/main" id="{128243FE-9C30-E191-663F-7E17E8D05AA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383610" y="5029300"/>
            <a:ext cx="1895157" cy="655959"/>
          </a:xfrm>
          <a:prstGeom prst="rect">
            <a:avLst/>
          </a:prstGeom>
        </p:spPr>
      </p:pic>
      <p:pic>
        <p:nvPicPr>
          <p:cNvPr id="16" name="Resim 15">
            <a:extLst>
              <a:ext uri="{FF2B5EF4-FFF2-40B4-BE49-F238E27FC236}">
                <a16:creationId xmlns:a16="http://schemas.microsoft.com/office/drawing/2014/main" id="{05466B85-E22A-E15E-8525-7579D1BC486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640324" y="2221546"/>
            <a:ext cx="2379055" cy="336383"/>
          </a:xfrm>
          <a:prstGeom prst="rect">
            <a:avLst/>
          </a:prstGeom>
        </p:spPr>
      </p:pic>
    </p:spTree>
    <p:extLst>
      <p:ext uri="{BB962C8B-B14F-4D97-AF65-F5344CB8AC3E}">
        <p14:creationId xmlns:p14="http://schemas.microsoft.com/office/powerpoint/2010/main" val="192061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par>
                          <p:cTn id="18" fill="hold">
                            <p:stCondLst>
                              <p:cond delay="1500"/>
                            </p:stCondLst>
                            <p:childTnLst>
                              <p:par>
                                <p:cTn id="19" presetID="21" presetClass="entr" presetSubtype="1"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heel(1)">
                                      <p:cBhvr>
                                        <p:cTn id="21" dur="2000"/>
                                        <p:tgtEl>
                                          <p:spTgt spid="42"/>
                                        </p:tgtEl>
                                      </p:cBhvr>
                                    </p:animEffect>
                                  </p:childTnLst>
                                </p:cTn>
                              </p:par>
                            </p:childTnLst>
                          </p:cTn>
                        </p:par>
                        <p:par>
                          <p:cTn id="22" fill="hold">
                            <p:stCondLst>
                              <p:cond delay="3500"/>
                            </p:stCondLst>
                            <p:childTnLst>
                              <p:par>
                                <p:cTn id="23" presetID="42"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par>
                          <p:cTn id="28" fill="hold">
                            <p:stCondLst>
                              <p:cond delay="4500"/>
                            </p:stCondLst>
                            <p:childTnLst>
                              <p:par>
                                <p:cTn id="29" presetID="14" presetClass="entr" presetSubtype="1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par>
                          <p:cTn id="32" fill="hold">
                            <p:stCondLst>
                              <p:cond delay="5000"/>
                            </p:stCondLst>
                            <p:childTnLst>
                              <p:par>
                                <p:cTn id="33" presetID="2" presetClass="entr" presetSubtype="4"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par>
                          <p:cTn id="37" fill="hold">
                            <p:stCondLst>
                              <p:cond delay="5500"/>
                            </p:stCondLst>
                            <p:childTnLst>
                              <p:par>
                                <p:cTn id="38" presetID="42" presetClass="entr" presetSubtype="0" fill="hold" nodeType="after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par>
                          <p:cTn id="43" fill="hold">
                            <p:stCondLst>
                              <p:cond delay="6500"/>
                            </p:stCondLst>
                            <p:childTnLst>
                              <p:par>
                                <p:cTn id="44" presetID="10"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par>
                          <p:cTn id="47" fill="hold">
                            <p:stCondLst>
                              <p:cond delay="7000"/>
                            </p:stCondLst>
                            <p:childTnLst>
                              <p:par>
                                <p:cTn id="48" presetID="45" presetClass="entr" presetSubtype="0" fill="hold"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2000"/>
                                        <p:tgtEl>
                                          <p:spTgt spid="44"/>
                                        </p:tgtEl>
                                      </p:cBhvr>
                                    </p:animEffect>
                                    <p:anim calcmode="lin" valueType="num">
                                      <p:cBhvr>
                                        <p:cTn id="51" dur="2000" fill="hold"/>
                                        <p:tgtEl>
                                          <p:spTgt spid="44"/>
                                        </p:tgtEl>
                                        <p:attrNameLst>
                                          <p:attrName>ppt_w</p:attrName>
                                        </p:attrNameLst>
                                      </p:cBhvr>
                                      <p:tavLst>
                                        <p:tav tm="0" fmla="#ppt_w*sin(2.5*pi*$)">
                                          <p:val>
                                            <p:fltVal val="0"/>
                                          </p:val>
                                        </p:tav>
                                        <p:tav tm="100000">
                                          <p:val>
                                            <p:fltVal val="1"/>
                                          </p:val>
                                        </p:tav>
                                      </p:tavLst>
                                    </p:anim>
                                    <p:anim calcmode="lin" valueType="num">
                                      <p:cBhvr>
                                        <p:cTn id="52" dur="2000" fill="hold"/>
                                        <p:tgtEl>
                                          <p:spTgt spid="44"/>
                                        </p:tgtEl>
                                        <p:attrNameLst>
                                          <p:attrName>ppt_h</p:attrName>
                                        </p:attrNameLst>
                                      </p:cBhvr>
                                      <p:tavLst>
                                        <p:tav tm="0">
                                          <p:val>
                                            <p:strVal val="#ppt_h"/>
                                          </p:val>
                                        </p:tav>
                                        <p:tav tm="100000">
                                          <p:val>
                                            <p:strVal val="#ppt_h"/>
                                          </p:val>
                                        </p:tav>
                                      </p:tavLst>
                                    </p:anim>
                                  </p:childTnLst>
                                </p:cTn>
                              </p:par>
                            </p:childTnLst>
                          </p:cTn>
                        </p:par>
                        <p:par>
                          <p:cTn id="53" fill="hold">
                            <p:stCondLst>
                              <p:cond delay="9000"/>
                            </p:stCondLst>
                            <p:childTnLst>
                              <p:par>
                                <p:cTn id="54" presetID="10" presetClass="entr" presetSubtype="0"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childTnLst>
                          </p:cTn>
                        </p:par>
                        <p:par>
                          <p:cTn id="57" fill="hold">
                            <p:stCondLst>
                              <p:cond delay="9500"/>
                            </p:stCondLst>
                            <p:childTnLst>
                              <p:par>
                                <p:cTn id="58" presetID="31" presetClass="entr" presetSubtype="0" fill="hold" nodeType="afterEffect">
                                  <p:stCondLst>
                                    <p:cond delay="0"/>
                                  </p:stCondLst>
                                  <p:childTnLst>
                                    <p:set>
                                      <p:cBhvr>
                                        <p:cTn id="59" dur="1" fill="hold">
                                          <p:stCondLst>
                                            <p:cond delay="0"/>
                                          </p:stCondLst>
                                        </p:cTn>
                                        <p:tgtEl>
                                          <p:spTgt spid="50"/>
                                        </p:tgtEl>
                                        <p:attrNameLst>
                                          <p:attrName>style.visibility</p:attrName>
                                        </p:attrNameLst>
                                      </p:cBhvr>
                                      <p:to>
                                        <p:strVal val="visible"/>
                                      </p:to>
                                    </p:set>
                                    <p:anim calcmode="lin" valueType="num">
                                      <p:cBhvr>
                                        <p:cTn id="60" dur="1000" fill="hold"/>
                                        <p:tgtEl>
                                          <p:spTgt spid="50"/>
                                        </p:tgtEl>
                                        <p:attrNameLst>
                                          <p:attrName>ppt_w</p:attrName>
                                        </p:attrNameLst>
                                      </p:cBhvr>
                                      <p:tavLst>
                                        <p:tav tm="0">
                                          <p:val>
                                            <p:fltVal val="0"/>
                                          </p:val>
                                        </p:tav>
                                        <p:tav tm="100000">
                                          <p:val>
                                            <p:strVal val="#ppt_w"/>
                                          </p:val>
                                        </p:tav>
                                      </p:tavLst>
                                    </p:anim>
                                    <p:anim calcmode="lin" valueType="num">
                                      <p:cBhvr>
                                        <p:cTn id="61" dur="1000" fill="hold"/>
                                        <p:tgtEl>
                                          <p:spTgt spid="50"/>
                                        </p:tgtEl>
                                        <p:attrNameLst>
                                          <p:attrName>ppt_h</p:attrName>
                                        </p:attrNameLst>
                                      </p:cBhvr>
                                      <p:tavLst>
                                        <p:tav tm="0">
                                          <p:val>
                                            <p:fltVal val="0"/>
                                          </p:val>
                                        </p:tav>
                                        <p:tav tm="100000">
                                          <p:val>
                                            <p:strVal val="#ppt_h"/>
                                          </p:val>
                                        </p:tav>
                                      </p:tavLst>
                                    </p:anim>
                                    <p:anim calcmode="lin" valueType="num">
                                      <p:cBhvr>
                                        <p:cTn id="62" dur="1000" fill="hold"/>
                                        <p:tgtEl>
                                          <p:spTgt spid="50"/>
                                        </p:tgtEl>
                                        <p:attrNameLst>
                                          <p:attrName>style.rotation</p:attrName>
                                        </p:attrNameLst>
                                      </p:cBhvr>
                                      <p:tavLst>
                                        <p:tav tm="0">
                                          <p:val>
                                            <p:fltVal val="90"/>
                                          </p:val>
                                        </p:tav>
                                        <p:tav tm="100000">
                                          <p:val>
                                            <p:fltVal val="0"/>
                                          </p:val>
                                        </p:tav>
                                      </p:tavLst>
                                    </p:anim>
                                    <p:animEffect transition="in" filter="fade">
                                      <p:cBhvr>
                                        <p:cTn id="63" dur="1000"/>
                                        <p:tgtEl>
                                          <p:spTgt spid="50"/>
                                        </p:tgtEl>
                                      </p:cBhvr>
                                    </p:animEffect>
                                  </p:childTnLst>
                                </p:cTn>
                              </p:par>
                            </p:childTnLst>
                          </p:cTn>
                        </p:par>
                        <p:par>
                          <p:cTn id="64" fill="hold">
                            <p:stCondLst>
                              <p:cond delay="10500"/>
                            </p:stCondLst>
                            <p:childTnLst>
                              <p:par>
                                <p:cTn id="65" presetID="16" presetClass="entr" presetSubtype="21"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par>
                          <p:cTn id="68" fill="hold">
                            <p:stCondLst>
                              <p:cond delay="11000"/>
                            </p:stCondLst>
                            <p:childTnLst>
                              <p:par>
                                <p:cTn id="69" presetID="21" presetClass="entr" presetSubtype="1"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heel(1)">
                                      <p:cBhvr>
                                        <p:cTn id="71"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5568E75E-7A18-4859-7E5C-74F0A4CC68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2" name="Metin kutusu 1">
            <a:extLst>
              <a:ext uri="{FF2B5EF4-FFF2-40B4-BE49-F238E27FC236}">
                <a16:creationId xmlns:a16="http://schemas.microsoft.com/office/drawing/2014/main" id="{ADC45312-E837-D9E2-2688-66BCF8C9EB29}"/>
              </a:ext>
            </a:extLst>
          </p:cNvPr>
          <p:cNvSpPr txBox="1"/>
          <p:nvPr/>
        </p:nvSpPr>
        <p:spPr>
          <a:xfrm>
            <a:off x="423326" y="291423"/>
            <a:ext cx="4681904" cy="369332"/>
          </a:xfrm>
          <a:prstGeom prst="rect">
            <a:avLst/>
          </a:prstGeom>
          <a:noFill/>
        </p:spPr>
        <p:txBody>
          <a:bodyPr wrap="square">
            <a:spAutoFit/>
          </a:bodyPr>
          <a:lstStyle/>
          <a:p>
            <a:r>
              <a:rPr lang="tr-TR" b="1" dirty="0">
                <a:solidFill>
                  <a:schemeClr val="bg1"/>
                </a:solidFill>
                <a:latin typeface="Montserrat Black" panose="00000A00000000000000" pitchFamily="50" charset="0"/>
              </a:rPr>
              <a:t>REFERANSLAR</a:t>
            </a:r>
            <a:endParaRPr lang="en-US" dirty="0">
              <a:solidFill>
                <a:schemeClr val="bg1"/>
              </a:solidFill>
              <a:latin typeface="Montserrat Black" panose="00000A00000000000000" pitchFamily="50" charset="0"/>
            </a:endParaRPr>
          </a:p>
        </p:txBody>
      </p:sp>
      <p:sp>
        <p:nvSpPr>
          <p:cNvPr id="3" name="Metin kutusu 2">
            <a:extLst>
              <a:ext uri="{FF2B5EF4-FFF2-40B4-BE49-F238E27FC236}">
                <a16:creationId xmlns:a16="http://schemas.microsoft.com/office/drawing/2014/main" id="{3B07EE13-995D-CEA1-973E-98A801B55279}"/>
              </a:ext>
            </a:extLst>
          </p:cNvPr>
          <p:cNvSpPr txBox="1"/>
          <p:nvPr/>
        </p:nvSpPr>
        <p:spPr>
          <a:xfrm>
            <a:off x="755574" y="1525557"/>
            <a:ext cx="7632848" cy="4431983"/>
          </a:xfrm>
          <a:prstGeom prst="rect">
            <a:avLst/>
          </a:prstGeom>
          <a:noFill/>
        </p:spPr>
        <p:txBody>
          <a:bodyPr wrap="square" rtlCol="0">
            <a:spAutoFit/>
          </a:bodyPr>
          <a:lstStyle/>
          <a:p>
            <a:pPr marL="171450" indent="-171450" algn="ctr">
              <a:buFont typeface="Arial" panose="020B0604020202020204" pitchFamily="34" charset="0"/>
              <a:buChar char="•"/>
            </a:pPr>
            <a:r>
              <a:rPr lang="tr-TR" sz="1200" dirty="0">
                <a:latin typeface="Montserrat Light" panose="00000400000000000000" pitchFamily="50" charset="-94"/>
              </a:rPr>
              <a:t>Bina Teknolojiler: </a:t>
            </a:r>
            <a:r>
              <a:rPr lang="tr-TR" sz="1200" dirty="0">
                <a:latin typeface="Montserrat Light" panose="00000400000000000000" pitchFamily="50" charset="-94"/>
                <a:hlinkClick r:id="rId14"/>
              </a:rPr>
              <a:t>https://bit.ly/3E1rJLp</a:t>
            </a:r>
            <a:r>
              <a:rPr lang="tr-TR" sz="1200" dirty="0">
                <a:latin typeface="Montserrat Light" panose="00000400000000000000" pitchFamily="50" charset="-94"/>
              </a:rPr>
              <a:t> </a:t>
            </a:r>
          </a:p>
          <a:p>
            <a:pPr marL="171450" indent="-171450" algn="ctr">
              <a:buFont typeface="Arial" panose="020B0604020202020204" pitchFamily="34" charset="0"/>
              <a:buChar char="•"/>
            </a:pPr>
            <a:endParaRPr lang="tr-TR" sz="1200" dirty="0">
              <a:latin typeface="Montserrat Light" panose="00000400000000000000" pitchFamily="50" charset="-94"/>
            </a:endParaRPr>
          </a:p>
          <a:p>
            <a:pPr marL="171450" indent="-171450" algn="ctr" fontAlgn="base">
              <a:buFont typeface="Arial" panose="020B0604020202020204" pitchFamily="34" charset="0"/>
              <a:buChar char="•"/>
            </a:pPr>
            <a:r>
              <a:rPr lang="tr-TR" sz="1200" dirty="0">
                <a:latin typeface="Montserrat Light" panose="00000400000000000000" pitchFamily="50" charset="-94"/>
              </a:rPr>
              <a:t>Endüstriyel Tesisler: </a:t>
            </a:r>
            <a:r>
              <a:rPr lang="tr-TR" sz="1200" dirty="0">
                <a:latin typeface="Montserrat Light" panose="00000400000000000000" pitchFamily="50" charset="-94"/>
                <a:hlinkClick r:id="rId15"/>
              </a:rPr>
              <a:t>https://bit.ly/3resB7R</a:t>
            </a:r>
            <a:br>
              <a:rPr lang="tr-TR" sz="1200" dirty="0">
                <a:latin typeface="Montserrat Light" panose="00000400000000000000" pitchFamily="50" charset="-94"/>
              </a:rPr>
            </a:br>
            <a:endParaRPr lang="tr-TR" sz="1200" dirty="0">
              <a:latin typeface="Montserrat Light" panose="00000400000000000000" pitchFamily="50" charset="-94"/>
            </a:endParaRPr>
          </a:p>
          <a:p>
            <a:pPr algn="l" fontAlgn="base"/>
            <a:endParaRPr lang="tr-TR" sz="1200" dirty="0">
              <a:latin typeface="Montserrat Light" panose="00000400000000000000" pitchFamily="50" charset="-94"/>
            </a:endParaRPr>
          </a:p>
          <a:p>
            <a:pPr algn="l" fontAlgn="base"/>
            <a:br>
              <a:rPr lang="tr-TR" sz="1200" dirty="0">
                <a:latin typeface="Montserrat Light" panose="00000400000000000000" pitchFamily="50" charset="-94"/>
              </a:rPr>
            </a:br>
            <a:br>
              <a:rPr lang="tr-TR" sz="1200" dirty="0">
                <a:latin typeface="Montserrat Light" panose="00000400000000000000" pitchFamily="50" charset="-94"/>
              </a:rPr>
            </a:br>
            <a:br>
              <a:rPr lang="tr-TR" sz="1200" dirty="0">
                <a:latin typeface="Montserrat Light" panose="00000400000000000000" pitchFamily="50" charset="-94"/>
              </a:rPr>
            </a:br>
            <a:br>
              <a:rPr lang="tr-TR" sz="1200" dirty="0">
                <a:latin typeface="Montserrat Light" panose="00000400000000000000" pitchFamily="50" charset="-94"/>
              </a:rPr>
            </a:br>
            <a:br>
              <a:rPr lang="tr-TR" sz="1200" dirty="0">
                <a:latin typeface="Montserrat Light" panose="00000400000000000000" pitchFamily="50" charset="-94"/>
              </a:rPr>
            </a:br>
            <a:br>
              <a:rPr lang="tr-TR" sz="1200" dirty="0">
                <a:latin typeface="Montserrat Light" panose="00000400000000000000" pitchFamily="50" charset="-94"/>
              </a:rPr>
            </a:br>
            <a:endParaRPr lang="tr-TR" sz="1200" dirty="0">
              <a:latin typeface="Montserrat Light" panose="00000400000000000000" pitchFamily="50" charset="-94"/>
            </a:endParaRPr>
          </a:p>
          <a:p>
            <a:pPr algn="l" fontAlgn="base"/>
            <a:endParaRPr lang="tr-TR" sz="1200" dirty="0">
              <a:latin typeface="Montserrat Light" panose="00000400000000000000" pitchFamily="50" charset="-94"/>
            </a:endParaRPr>
          </a:p>
          <a:p>
            <a:pPr algn="l" fontAlgn="base"/>
            <a:r>
              <a:rPr lang="tr-TR" dirty="0">
                <a:latin typeface="Montserrat Black" panose="00000A00000000000000" pitchFamily="2" charset="-94"/>
              </a:rPr>
              <a:t>İletişim </a:t>
            </a:r>
          </a:p>
          <a:p>
            <a:pPr algn="l" fontAlgn="base"/>
            <a:endParaRPr lang="tr-TR" sz="1200" dirty="0">
              <a:latin typeface="Montserrat Light" panose="00000400000000000000" pitchFamily="50" charset="-94"/>
            </a:endParaRPr>
          </a:p>
          <a:p>
            <a:pPr fontAlgn="base"/>
            <a:r>
              <a:rPr lang="tr-TR" sz="1200" b="0" i="0" dirty="0">
                <a:effectLst/>
                <a:latin typeface="Montserrat Light" panose="00000400000000000000" pitchFamily="50" charset="-94"/>
              </a:rPr>
              <a:t>              </a:t>
            </a:r>
            <a:r>
              <a:rPr lang="nb-NO" sz="1200" b="0" i="0" dirty="0">
                <a:effectLst/>
                <a:latin typeface="Montserrat Light" panose="00000400000000000000" pitchFamily="50" charset="-94"/>
              </a:rPr>
              <a:t>Telefon: +90 216 365 70 95</a:t>
            </a:r>
            <a:r>
              <a:rPr lang="tr-TR" sz="1200" b="0" i="0" dirty="0">
                <a:effectLst/>
                <a:latin typeface="Montserrat Light" panose="00000400000000000000" pitchFamily="50" charset="-94"/>
              </a:rPr>
              <a:t> 				</a:t>
            </a:r>
            <a:r>
              <a:rPr lang="nb-NO" sz="1200" b="0" i="0" dirty="0">
                <a:effectLst/>
                <a:latin typeface="Montserrat Light" panose="00000400000000000000" pitchFamily="50" charset="-94"/>
              </a:rPr>
              <a:t>info@duyarpompa.com </a:t>
            </a:r>
            <a:r>
              <a:rPr lang="tr-TR" sz="1200" dirty="0">
                <a:latin typeface="Montserrat Light" panose="00000400000000000000" pitchFamily="50" charset="-94"/>
              </a:rPr>
              <a:t>		</a:t>
            </a:r>
            <a:r>
              <a:rPr lang="nb-NO" sz="1200" b="0" i="0" dirty="0">
                <a:effectLst/>
                <a:latin typeface="Montserrat Light" panose="00000400000000000000" pitchFamily="50" charset="-94"/>
              </a:rPr>
              <a:t> </a:t>
            </a:r>
            <a:r>
              <a:rPr lang="tr-TR" sz="1200" b="0" i="0" dirty="0">
                <a:effectLst/>
                <a:latin typeface="Montserrat Light" panose="00000400000000000000" pitchFamily="50" charset="-94"/>
              </a:rPr>
              <a:t>			</a:t>
            </a:r>
            <a:br>
              <a:rPr lang="tr-TR" sz="1200" b="0" i="0" dirty="0">
                <a:effectLst/>
                <a:latin typeface="Montserrat Light" panose="00000400000000000000" pitchFamily="50" charset="-94"/>
              </a:rPr>
            </a:br>
            <a:r>
              <a:rPr lang="tr-TR" sz="1200" b="0" i="0" dirty="0">
                <a:effectLst/>
                <a:latin typeface="Montserrat Light" panose="00000400000000000000" pitchFamily="50" charset="-94"/>
              </a:rPr>
              <a:t>              </a:t>
            </a:r>
            <a:r>
              <a:rPr lang="nb-NO" sz="1200" b="0" i="0" dirty="0">
                <a:effectLst/>
                <a:latin typeface="Montserrat Light" panose="00000400000000000000" pitchFamily="50" charset="-94"/>
              </a:rPr>
              <a:t>Fax : +90 216 365 70 95</a:t>
            </a:r>
            <a:r>
              <a:rPr lang="tr-TR" sz="1200" b="0" i="0" dirty="0">
                <a:effectLst/>
                <a:latin typeface="Montserrat Light" panose="00000400000000000000" pitchFamily="50" charset="-94"/>
              </a:rPr>
              <a:t>	</a:t>
            </a:r>
            <a:r>
              <a:rPr lang="tr-TR" sz="1200" b="0" i="0" dirty="0">
                <a:solidFill>
                  <a:srgbClr val="777777"/>
                </a:solidFill>
                <a:effectLst/>
                <a:latin typeface="Montserrat Light" panose="00000400000000000000" pitchFamily="50" charset="-94"/>
              </a:rPr>
              <a:t>	</a:t>
            </a:r>
            <a:r>
              <a:rPr lang="nb-NO" sz="1200" b="0" i="0" dirty="0">
                <a:solidFill>
                  <a:srgbClr val="777777"/>
                </a:solidFill>
                <a:effectLst/>
                <a:latin typeface="Montserrat Light" panose="00000400000000000000" pitchFamily="50" charset="-94"/>
              </a:rPr>
              <a:t> </a:t>
            </a:r>
            <a:r>
              <a:rPr lang="tr-TR" sz="1200" b="0" i="0" dirty="0">
                <a:solidFill>
                  <a:srgbClr val="777777"/>
                </a:solidFill>
                <a:effectLst/>
                <a:latin typeface="Montserrat Light" panose="00000400000000000000" pitchFamily="50" charset="-94"/>
              </a:rPr>
              <a:t>		</a:t>
            </a:r>
            <a:r>
              <a:rPr lang="nb-NO" sz="1200" b="0" i="0" dirty="0">
                <a:effectLst/>
                <a:latin typeface="Montserrat Light" panose="00000400000000000000" pitchFamily="50" charset="-94"/>
              </a:rPr>
              <a:t>servis@duyarpompa.com</a:t>
            </a:r>
            <a:r>
              <a:rPr lang="tr-TR" sz="1200" dirty="0">
                <a:latin typeface="Montserrat Light" panose="00000400000000000000" pitchFamily="50" charset="-94"/>
              </a:rPr>
              <a:t> </a:t>
            </a:r>
            <a:r>
              <a:rPr lang="tr-TR" sz="1200" b="0" i="0" dirty="0">
                <a:solidFill>
                  <a:srgbClr val="777777"/>
                </a:solidFill>
                <a:effectLst/>
                <a:latin typeface="Montserrat Light" panose="00000400000000000000" pitchFamily="50" charset="-94"/>
              </a:rPr>
              <a:t>	</a:t>
            </a:r>
            <a:endParaRPr lang="nb-NO" sz="1200" b="0" i="0" dirty="0">
              <a:effectLst/>
              <a:latin typeface="Montserrat Light" panose="00000400000000000000" pitchFamily="50" charset="-94"/>
            </a:endParaRPr>
          </a:p>
          <a:p>
            <a:pPr algn="l" fontAlgn="base"/>
            <a:r>
              <a:rPr lang="tr-TR" sz="1200" b="0" i="0" dirty="0">
                <a:solidFill>
                  <a:srgbClr val="777777"/>
                </a:solidFill>
                <a:effectLst/>
                <a:latin typeface="Roboto Condensed" panose="02000000000000000000" pitchFamily="2" charset="0"/>
              </a:rPr>
              <a:t>				</a:t>
            </a:r>
            <a:br>
              <a:rPr lang="tr-TR" sz="1200" b="0" i="0" dirty="0">
                <a:solidFill>
                  <a:srgbClr val="777777"/>
                </a:solidFill>
                <a:effectLst/>
                <a:latin typeface="Roboto Condensed" panose="02000000000000000000" pitchFamily="2" charset="0"/>
              </a:rPr>
            </a:br>
            <a:br>
              <a:rPr lang="tr-TR" sz="1200" b="0" i="0" dirty="0">
                <a:solidFill>
                  <a:srgbClr val="777777"/>
                </a:solidFill>
                <a:effectLst/>
                <a:latin typeface="Roboto Condensed" panose="02000000000000000000" pitchFamily="2" charset="0"/>
              </a:rPr>
            </a:br>
            <a:br>
              <a:rPr lang="tr-TR" sz="1200" b="0" i="0" dirty="0">
                <a:solidFill>
                  <a:srgbClr val="777777"/>
                </a:solidFill>
                <a:effectLst/>
                <a:latin typeface="Roboto Condensed" panose="02000000000000000000" pitchFamily="2" charset="0"/>
              </a:rPr>
            </a:br>
            <a:endParaRPr lang="tr-TR" sz="1200" dirty="0">
              <a:latin typeface="Montserrat Light" panose="00000400000000000000" pitchFamily="50" charset="-94"/>
            </a:endParaRPr>
          </a:p>
        </p:txBody>
      </p:sp>
      <p:pic>
        <p:nvPicPr>
          <p:cNvPr id="5" name="Grafik 4" descr="Hoparlör Telefon">
            <a:extLst>
              <a:ext uri="{FF2B5EF4-FFF2-40B4-BE49-F238E27FC236}">
                <a16:creationId xmlns:a16="http://schemas.microsoft.com/office/drawing/2014/main" id="{A4CD6B2B-712F-5F18-2A0C-A6666502895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5574" y="4365104"/>
            <a:ext cx="648072" cy="648072"/>
          </a:xfrm>
          <a:prstGeom prst="rect">
            <a:avLst/>
          </a:prstGeom>
        </p:spPr>
      </p:pic>
      <p:pic>
        <p:nvPicPr>
          <p:cNvPr id="15" name="Resim 14">
            <a:extLst>
              <a:ext uri="{FF2B5EF4-FFF2-40B4-BE49-F238E27FC236}">
                <a16:creationId xmlns:a16="http://schemas.microsoft.com/office/drawing/2014/main" id="{18AFCDEA-AFB3-5084-AAC4-9C3144FA8AA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80112" y="4365103"/>
            <a:ext cx="648073" cy="648073"/>
          </a:xfrm>
          <a:prstGeom prst="rect">
            <a:avLst/>
          </a:prstGeom>
        </p:spPr>
      </p:pic>
      <p:cxnSp>
        <p:nvCxnSpPr>
          <p:cNvPr id="16" name="Düz Bağlayıcı 15">
            <a:extLst>
              <a:ext uri="{FF2B5EF4-FFF2-40B4-BE49-F238E27FC236}">
                <a16:creationId xmlns:a16="http://schemas.microsoft.com/office/drawing/2014/main" id="{8A6E121A-6C59-2681-97E5-7A47EEC00FFA}"/>
              </a:ext>
            </a:extLst>
          </p:cNvPr>
          <p:cNvCxnSpPr>
            <a:cxnSpLocks/>
          </p:cNvCxnSpPr>
          <p:nvPr/>
        </p:nvCxnSpPr>
        <p:spPr>
          <a:xfrm flipH="1">
            <a:off x="755574" y="3140968"/>
            <a:ext cx="7488834" cy="0"/>
          </a:xfrm>
          <a:prstGeom prst="line">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962436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1BF3C238-4CD6-350A-39CD-DAF7E12BF0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a:extLst>
              <a:ext uri="{FF2B5EF4-FFF2-40B4-BE49-F238E27FC236}">
                <a16:creationId xmlns:a16="http://schemas.microsoft.com/office/drawing/2014/main" id="{A98DAA95-E6CE-FC1B-3966-AF34775CE694}"/>
              </a:ext>
            </a:extLst>
          </p:cNvPr>
          <p:cNvSpPr txBox="1"/>
          <p:nvPr/>
        </p:nvSpPr>
        <p:spPr>
          <a:xfrm>
            <a:off x="251520" y="9236"/>
            <a:ext cx="4681904" cy="584775"/>
          </a:xfrm>
          <a:prstGeom prst="rect">
            <a:avLst/>
          </a:prstGeom>
          <a:noFill/>
        </p:spPr>
        <p:txBody>
          <a:bodyPr wrap="square">
            <a:spAutoFit/>
          </a:bodyPr>
          <a:lstStyle/>
          <a:p>
            <a:r>
              <a:rPr lang="tr-TR" sz="1600" b="1" dirty="0">
                <a:solidFill>
                  <a:schemeClr val="bg1"/>
                </a:solidFill>
                <a:latin typeface="Montserrat Black" panose="00000A00000000000000" pitchFamily="50" charset="0"/>
              </a:rPr>
              <a:t>SOSYAL MEDYADA</a:t>
            </a:r>
          </a:p>
          <a:p>
            <a:r>
              <a:rPr lang="tr-TR" sz="1600" b="1" dirty="0">
                <a:solidFill>
                  <a:schemeClr val="bg1"/>
                </a:solidFill>
                <a:latin typeface="Montserrat Black" panose="00000A00000000000000" pitchFamily="50" charset="0"/>
              </a:rPr>
              <a:t>BİZİ TAKİP EDİN</a:t>
            </a:r>
          </a:p>
        </p:txBody>
      </p:sp>
      <p:pic>
        <p:nvPicPr>
          <p:cNvPr id="11" name="Resim 10">
            <a:extLst>
              <a:ext uri="{FF2B5EF4-FFF2-40B4-BE49-F238E27FC236}">
                <a16:creationId xmlns:a16="http://schemas.microsoft.com/office/drawing/2014/main" id="{6FBCE76D-A212-540A-F8ED-7569BAE827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2780928"/>
            <a:ext cx="1484784" cy="1484784"/>
          </a:xfrm>
          <a:prstGeom prst="rect">
            <a:avLst/>
          </a:prstGeom>
        </p:spPr>
      </p:pic>
      <p:pic>
        <p:nvPicPr>
          <p:cNvPr id="13" name="Resim 12">
            <a:extLst>
              <a:ext uri="{FF2B5EF4-FFF2-40B4-BE49-F238E27FC236}">
                <a16:creationId xmlns:a16="http://schemas.microsoft.com/office/drawing/2014/main" id="{CAA798CA-BB00-266C-9727-CF1A9DA3DB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7214" y="2780928"/>
            <a:ext cx="1484784" cy="1484784"/>
          </a:xfrm>
          <a:prstGeom prst="rect">
            <a:avLst/>
          </a:prstGeom>
        </p:spPr>
      </p:pic>
      <p:pic>
        <p:nvPicPr>
          <p:cNvPr id="15" name="Resim 14">
            <a:extLst>
              <a:ext uri="{FF2B5EF4-FFF2-40B4-BE49-F238E27FC236}">
                <a16:creationId xmlns:a16="http://schemas.microsoft.com/office/drawing/2014/main" id="{6B85A941-2DF0-45B2-1B26-3687363B82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2172" y="2780928"/>
            <a:ext cx="1500757" cy="1500757"/>
          </a:xfrm>
          <a:prstGeom prst="rect">
            <a:avLst/>
          </a:prstGeom>
        </p:spPr>
      </p:pic>
      <p:pic>
        <p:nvPicPr>
          <p:cNvPr id="17" name="Resim 16">
            <a:extLst>
              <a:ext uri="{FF2B5EF4-FFF2-40B4-BE49-F238E27FC236}">
                <a16:creationId xmlns:a16="http://schemas.microsoft.com/office/drawing/2014/main" id="{5223DF3B-F864-C1F8-8ABE-8A76320EEA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5756" y="2783237"/>
            <a:ext cx="1500757" cy="1500757"/>
          </a:xfrm>
          <a:prstGeom prst="rect">
            <a:avLst/>
          </a:prstGeom>
        </p:spPr>
      </p:pic>
      <p:sp>
        <p:nvSpPr>
          <p:cNvPr id="18" name="Metin kutusu 17">
            <a:extLst>
              <a:ext uri="{FF2B5EF4-FFF2-40B4-BE49-F238E27FC236}">
                <a16:creationId xmlns:a16="http://schemas.microsoft.com/office/drawing/2014/main" id="{63327199-97A0-AB90-0AEF-14208C078E6E}"/>
              </a:ext>
            </a:extLst>
          </p:cNvPr>
          <p:cNvSpPr txBox="1"/>
          <p:nvPr/>
        </p:nvSpPr>
        <p:spPr>
          <a:xfrm>
            <a:off x="3851920" y="2204864"/>
            <a:ext cx="2016224" cy="369332"/>
          </a:xfrm>
          <a:prstGeom prst="rect">
            <a:avLst/>
          </a:prstGeom>
          <a:noFill/>
        </p:spPr>
        <p:txBody>
          <a:bodyPr wrap="square" rtlCol="0">
            <a:spAutoFit/>
          </a:bodyPr>
          <a:lstStyle/>
          <a:p>
            <a:r>
              <a:rPr lang="tr-TR" b="1" dirty="0">
                <a:solidFill>
                  <a:srgbClr val="C72031"/>
                </a:solidFill>
                <a:latin typeface="Montserrat Bold"/>
              </a:rPr>
              <a:t>@DuyarPompa</a:t>
            </a:r>
            <a:endParaRPr lang="en-US" dirty="0">
              <a:solidFill>
                <a:srgbClr val="C72031"/>
              </a:solidFill>
              <a:latin typeface="Montserrat Bold"/>
            </a:endParaRPr>
          </a:p>
        </p:txBody>
      </p:sp>
    </p:spTree>
    <p:extLst>
      <p:ext uri="{BB962C8B-B14F-4D97-AF65-F5344CB8AC3E}">
        <p14:creationId xmlns:p14="http://schemas.microsoft.com/office/powerpoint/2010/main" val="2437865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1" presetClass="entr" presetSubtype="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par>
                          <p:cTn id="23" fill="hold">
                            <p:stCondLst>
                              <p:cond delay="4000"/>
                            </p:stCondLst>
                            <p:childTnLst>
                              <p:par>
                                <p:cTn id="24" presetID="26"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80">
                                          <p:stCondLst>
                                            <p:cond delay="0"/>
                                          </p:stCondLst>
                                        </p:cTn>
                                        <p:tgtEl>
                                          <p:spTgt spid="17"/>
                                        </p:tgtEl>
                                      </p:cBhvr>
                                    </p:animEffect>
                                    <p:anim calcmode="lin" valueType="num">
                                      <p:cBhvr>
                                        <p:cTn id="2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2" dur="26">
                                          <p:stCondLst>
                                            <p:cond delay="650"/>
                                          </p:stCondLst>
                                        </p:cTn>
                                        <p:tgtEl>
                                          <p:spTgt spid="17"/>
                                        </p:tgtEl>
                                      </p:cBhvr>
                                      <p:to x="100000" y="60000"/>
                                    </p:animScale>
                                    <p:animScale>
                                      <p:cBhvr>
                                        <p:cTn id="33" dur="166" decel="50000">
                                          <p:stCondLst>
                                            <p:cond delay="676"/>
                                          </p:stCondLst>
                                        </p:cTn>
                                        <p:tgtEl>
                                          <p:spTgt spid="17"/>
                                        </p:tgtEl>
                                      </p:cBhvr>
                                      <p:to x="100000" y="100000"/>
                                    </p:animScale>
                                    <p:animScale>
                                      <p:cBhvr>
                                        <p:cTn id="34" dur="26">
                                          <p:stCondLst>
                                            <p:cond delay="1312"/>
                                          </p:stCondLst>
                                        </p:cTn>
                                        <p:tgtEl>
                                          <p:spTgt spid="17"/>
                                        </p:tgtEl>
                                      </p:cBhvr>
                                      <p:to x="100000" y="80000"/>
                                    </p:animScale>
                                    <p:animScale>
                                      <p:cBhvr>
                                        <p:cTn id="35" dur="166" decel="50000">
                                          <p:stCondLst>
                                            <p:cond delay="1338"/>
                                          </p:stCondLst>
                                        </p:cTn>
                                        <p:tgtEl>
                                          <p:spTgt spid="17"/>
                                        </p:tgtEl>
                                      </p:cBhvr>
                                      <p:to x="100000" y="100000"/>
                                    </p:animScale>
                                    <p:animScale>
                                      <p:cBhvr>
                                        <p:cTn id="36" dur="26">
                                          <p:stCondLst>
                                            <p:cond delay="1642"/>
                                          </p:stCondLst>
                                        </p:cTn>
                                        <p:tgtEl>
                                          <p:spTgt spid="17"/>
                                        </p:tgtEl>
                                      </p:cBhvr>
                                      <p:to x="100000" y="90000"/>
                                    </p:animScale>
                                    <p:animScale>
                                      <p:cBhvr>
                                        <p:cTn id="37" dur="166" decel="50000">
                                          <p:stCondLst>
                                            <p:cond delay="1668"/>
                                          </p:stCondLst>
                                        </p:cTn>
                                        <p:tgtEl>
                                          <p:spTgt spid="17"/>
                                        </p:tgtEl>
                                      </p:cBhvr>
                                      <p:to x="100000" y="100000"/>
                                    </p:animScale>
                                    <p:animScale>
                                      <p:cBhvr>
                                        <p:cTn id="38" dur="26">
                                          <p:stCondLst>
                                            <p:cond delay="1808"/>
                                          </p:stCondLst>
                                        </p:cTn>
                                        <p:tgtEl>
                                          <p:spTgt spid="17"/>
                                        </p:tgtEl>
                                      </p:cBhvr>
                                      <p:to x="100000" y="95000"/>
                                    </p:animScale>
                                    <p:animScale>
                                      <p:cBhvr>
                                        <p:cTn id="39" dur="166" decel="50000">
                                          <p:stCondLst>
                                            <p:cond delay="1834"/>
                                          </p:stCondLst>
                                        </p:cTn>
                                        <p:tgtEl>
                                          <p:spTgt spid="17"/>
                                        </p:tgtEl>
                                      </p:cBhvr>
                                      <p:to x="100000" y="100000"/>
                                    </p:animScale>
                                  </p:childTnLst>
                                </p:cTn>
                              </p:par>
                            </p:childTnLst>
                          </p:cTn>
                        </p:par>
                        <p:par>
                          <p:cTn id="40" fill="hold">
                            <p:stCondLst>
                              <p:cond delay="6000"/>
                            </p:stCondLst>
                            <p:childTnLst>
                              <p:par>
                                <p:cTn id="41" presetID="53" presetClass="entr" presetSubtype="16"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78F3CB40-946C-BAE2-8E00-BDF8B7B63F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Resim 7">
            <a:extLst>
              <a:ext uri="{FF2B5EF4-FFF2-40B4-BE49-F238E27FC236}">
                <a16:creationId xmlns:a16="http://schemas.microsoft.com/office/drawing/2014/main" id="{A6ED097B-754F-F830-BADB-30B176C1A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732" y="1016732"/>
            <a:ext cx="4824536" cy="4824536"/>
          </a:xfrm>
          <a:prstGeom prst="rect">
            <a:avLst/>
          </a:prstGeom>
        </p:spPr>
      </p:pic>
      <p:sp>
        <p:nvSpPr>
          <p:cNvPr id="7" name="Dikdörtgen 6">
            <a:extLst>
              <a:ext uri="{FF2B5EF4-FFF2-40B4-BE49-F238E27FC236}">
                <a16:creationId xmlns:a16="http://schemas.microsoft.com/office/drawing/2014/main" id="{84A262F7-FBFA-7442-4CF5-5FCBCFBBAC5C}"/>
              </a:ext>
            </a:extLst>
          </p:cNvPr>
          <p:cNvSpPr/>
          <p:nvPr/>
        </p:nvSpPr>
        <p:spPr>
          <a:xfrm>
            <a:off x="5436096" y="188640"/>
            <a:ext cx="3707904" cy="16561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highlight>
                <a:srgbClr val="C0C0C0"/>
              </a:highlight>
            </a:endParaRPr>
          </a:p>
        </p:txBody>
      </p:sp>
    </p:spTree>
    <p:extLst>
      <p:ext uri="{BB962C8B-B14F-4D97-AF65-F5344CB8AC3E}">
        <p14:creationId xmlns:p14="http://schemas.microsoft.com/office/powerpoint/2010/main" val="826243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Resim 21">
            <a:extLst>
              <a:ext uri="{FF2B5EF4-FFF2-40B4-BE49-F238E27FC236}">
                <a16:creationId xmlns:a16="http://schemas.microsoft.com/office/drawing/2014/main" id="{3D397CC6-C413-66A3-F86C-C394ED2991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 name="Resim 19">
            <a:extLst>
              <a:ext uri="{FF2B5EF4-FFF2-40B4-BE49-F238E27FC236}">
                <a16:creationId xmlns:a16="http://schemas.microsoft.com/office/drawing/2014/main" id="{8A988EAD-A7E8-0DD8-4590-7768A4F343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1216798" y="1542081"/>
            <a:ext cx="7776864" cy="954107"/>
          </a:xfrm>
          <a:prstGeom prst="rect">
            <a:avLst/>
          </a:prstGeom>
          <a:noFill/>
        </p:spPr>
        <p:txBody>
          <a:bodyPr wrap="square" rtlCol="0">
            <a:spAutoFit/>
          </a:bodyPr>
          <a:lstStyle/>
          <a:p>
            <a:pPr marL="285750" indent="-285750">
              <a:buFont typeface="Arial" panose="020B0604020202020204" pitchFamily="34" charset="0"/>
              <a:buChar char="•"/>
            </a:pPr>
            <a:r>
              <a:rPr lang="tr-TR" sz="1400" dirty="0">
                <a:latin typeface="Montserrat Light" panose="00000400000000000000" pitchFamily="50" charset="-94"/>
              </a:rPr>
              <a:t>Doğu Marmara Bölge Müdürlüğü </a:t>
            </a:r>
          </a:p>
          <a:p>
            <a:pPr marL="285750" indent="-285750">
              <a:buFont typeface="Arial" panose="020B0604020202020204" pitchFamily="34" charset="0"/>
              <a:buChar char="•"/>
            </a:pPr>
            <a:r>
              <a:rPr lang="tr-TR" sz="1400" dirty="0">
                <a:latin typeface="Montserrat Light" panose="00000400000000000000" pitchFamily="50" charset="-94"/>
              </a:rPr>
              <a:t>Batı Marmara Bölge Müdürlüğü</a:t>
            </a:r>
          </a:p>
          <a:p>
            <a:pPr marL="285750" indent="-285750">
              <a:buFont typeface="Arial" panose="020B0604020202020204" pitchFamily="34" charset="0"/>
              <a:buChar char="•"/>
            </a:pPr>
            <a:r>
              <a:rPr lang="tr-TR" sz="1400" dirty="0">
                <a:latin typeface="Montserrat Light" panose="00000400000000000000" pitchFamily="50" charset="-94"/>
              </a:rPr>
              <a:t>İç Anadolu Bölge Müdürlüğü</a:t>
            </a:r>
          </a:p>
          <a:p>
            <a:pPr marL="285750" indent="-285750">
              <a:buFont typeface="Arial" panose="020B0604020202020204" pitchFamily="34" charset="0"/>
              <a:buChar char="•"/>
            </a:pPr>
            <a:r>
              <a:rPr lang="tr-TR" sz="1400" dirty="0">
                <a:latin typeface="Montserrat Light" panose="00000400000000000000" pitchFamily="50" charset="-94"/>
              </a:rPr>
              <a:t>Ege Bölge Müdürlüğü </a:t>
            </a:r>
            <a:endParaRPr lang="en-US" sz="1400" dirty="0">
              <a:latin typeface="Montserrat Light" panose="00000400000000000000" pitchFamily="50" charset="-94"/>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5">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5">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5">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6"/>
            <a:extLst>
              <a:ext uri="{FF2B5EF4-FFF2-40B4-BE49-F238E27FC236}">
                <a16:creationId xmlns:a16="http://schemas.microsoft.com/office/drawing/2014/main" id="{AC6A928A-5206-4AA0-8BA4-A3C83FB04BA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8"/>
            <a:extLst>
              <a:ext uri="{FF2B5EF4-FFF2-40B4-BE49-F238E27FC236}">
                <a16:creationId xmlns:a16="http://schemas.microsoft.com/office/drawing/2014/main" id="{D20D5691-68AE-49A5-86B9-F2707D987A2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10"/>
            <a:extLst>
              <a:ext uri="{FF2B5EF4-FFF2-40B4-BE49-F238E27FC236}">
                <a16:creationId xmlns:a16="http://schemas.microsoft.com/office/drawing/2014/main" id="{448B3554-8BFB-4DDB-B49C-D76A31193D8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2"/>
            <a:extLst>
              <a:ext uri="{FF2B5EF4-FFF2-40B4-BE49-F238E27FC236}">
                <a16:creationId xmlns:a16="http://schemas.microsoft.com/office/drawing/2014/main" id="{5106348D-8B04-4B76-9FFE-818C36C57823}"/>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sp>
        <p:nvSpPr>
          <p:cNvPr id="12" name="Metin kutusu 11">
            <a:extLst>
              <a:ext uri="{FF2B5EF4-FFF2-40B4-BE49-F238E27FC236}">
                <a16:creationId xmlns:a16="http://schemas.microsoft.com/office/drawing/2014/main" id="{C6EB6E04-AB07-4365-913B-ED9BDDF5229C}"/>
              </a:ext>
            </a:extLst>
          </p:cNvPr>
          <p:cNvSpPr txBox="1"/>
          <p:nvPr/>
        </p:nvSpPr>
        <p:spPr>
          <a:xfrm>
            <a:off x="184190" y="70940"/>
            <a:ext cx="4681904" cy="307777"/>
          </a:xfrm>
          <a:prstGeom prst="rect">
            <a:avLst/>
          </a:prstGeom>
          <a:noFill/>
        </p:spPr>
        <p:txBody>
          <a:bodyPr wrap="square">
            <a:spAutoFit/>
          </a:bodyPr>
          <a:lstStyle/>
          <a:p>
            <a:r>
              <a:rPr lang="tr-TR" sz="1400" b="1" dirty="0">
                <a:solidFill>
                  <a:schemeClr val="bg1"/>
                </a:solidFill>
                <a:latin typeface="Montserrat Black" panose="00000A00000000000000" pitchFamily="50" charset="0"/>
              </a:rPr>
              <a:t>BÖLGE MÜDÜRLÜKLERİ</a:t>
            </a:r>
            <a:endParaRPr lang="en-US" sz="1400" dirty="0">
              <a:solidFill>
                <a:schemeClr val="bg1"/>
              </a:solidFill>
              <a:latin typeface="Montserrat Black" panose="00000A00000000000000" pitchFamily="50" charset="0"/>
            </a:endParaRPr>
          </a:p>
        </p:txBody>
      </p:sp>
      <p:pic>
        <p:nvPicPr>
          <p:cNvPr id="13" name="Resim 12">
            <a:hlinkClick r:id="rId8"/>
            <a:extLst>
              <a:ext uri="{FF2B5EF4-FFF2-40B4-BE49-F238E27FC236}">
                <a16:creationId xmlns:a16="http://schemas.microsoft.com/office/drawing/2014/main" id="{3C542BD5-418E-4B46-9B40-05CC3715DBFE}"/>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pic>
        <p:nvPicPr>
          <p:cNvPr id="14" name="Picture 7">
            <a:extLst>
              <a:ext uri="{FF2B5EF4-FFF2-40B4-BE49-F238E27FC236}">
                <a16:creationId xmlns:a16="http://schemas.microsoft.com/office/drawing/2014/main" id="{6C1615D9-542C-6684-EEC3-394E0BCD63E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67102" y="2348880"/>
            <a:ext cx="3609796" cy="3501668"/>
          </a:xfrm>
          <a:prstGeom prst="rect">
            <a:avLst/>
          </a:prstGeom>
        </p:spPr>
      </p:pic>
      <p:pic>
        <p:nvPicPr>
          <p:cNvPr id="15" name="Picture 11">
            <a:extLst>
              <a:ext uri="{FF2B5EF4-FFF2-40B4-BE49-F238E27FC236}">
                <a16:creationId xmlns:a16="http://schemas.microsoft.com/office/drawing/2014/main" id="{F9AA79E3-D49F-7AC5-B1FC-36CDE3198B5C}"/>
              </a:ext>
            </a:extLst>
          </p:cNvPr>
          <p:cNvPicPr>
            <a:picLocks noChangeAspect="1"/>
          </p:cNvPicPr>
          <p:nvPr/>
        </p:nvPicPr>
        <p:blipFill>
          <a:blip r:embed="rId16"/>
          <a:stretch>
            <a:fillRect/>
          </a:stretch>
        </p:blipFill>
        <p:spPr>
          <a:xfrm>
            <a:off x="5220072" y="4077072"/>
            <a:ext cx="354335" cy="368002"/>
          </a:xfrm>
          <a:prstGeom prst="rect">
            <a:avLst/>
          </a:prstGeom>
        </p:spPr>
      </p:pic>
      <p:pic>
        <p:nvPicPr>
          <p:cNvPr id="16" name="Picture 11">
            <a:extLst>
              <a:ext uri="{FF2B5EF4-FFF2-40B4-BE49-F238E27FC236}">
                <a16:creationId xmlns:a16="http://schemas.microsoft.com/office/drawing/2014/main" id="{FBF79F93-90C1-C42A-4231-582367ABB64A}"/>
              </a:ext>
            </a:extLst>
          </p:cNvPr>
          <p:cNvPicPr>
            <a:picLocks noChangeAspect="1"/>
          </p:cNvPicPr>
          <p:nvPr/>
        </p:nvPicPr>
        <p:blipFill>
          <a:blip r:embed="rId16"/>
          <a:stretch>
            <a:fillRect/>
          </a:stretch>
        </p:blipFill>
        <p:spPr>
          <a:xfrm>
            <a:off x="3491880" y="2930479"/>
            <a:ext cx="354335" cy="368003"/>
          </a:xfrm>
          <a:prstGeom prst="rect">
            <a:avLst/>
          </a:prstGeom>
        </p:spPr>
      </p:pic>
      <p:pic>
        <p:nvPicPr>
          <p:cNvPr id="17" name="Picture 11">
            <a:extLst>
              <a:ext uri="{FF2B5EF4-FFF2-40B4-BE49-F238E27FC236}">
                <a16:creationId xmlns:a16="http://schemas.microsoft.com/office/drawing/2014/main" id="{B52E9831-6F96-3229-E7CD-075AF69821BD}"/>
              </a:ext>
            </a:extLst>
          </p:cNvPr>
          <p:cNvPicPr>
            <a:picLocks noChangeAspect="1"/>
          </p:cNvPicPr>
          <p:nvPr/>
        </p:nvPicPr>
        <p:blipFill>
          <a:blip r:embed="rId16"/>
          <a:stretch>
            <a:fillRect/>
          </a:stretch>
        </p:blipFill>
        <p:spPr>
          <a:xfrm>
            <a:off x="4062746" y="3266527"/>
            <a:ext cx="354334" cy="368002"/>
          </a:xfrm>
          <a:prstGeom prst="rect">
            <a:avLst/>
          </a:prstGeom>
        </p:spPr>
      </p:pic>
      <p:pic>
        <p:nvPicPr>
          <p:cNvPr id="18" name="Picture 11">
            <a:extLst>
              <a:ext uri="{FF2B5EF4-FFF2-40B4-BE49-F238E27FC236}">
                <a16:creationId xmlns:a16="http://schemas.microsoft.com/office/drawing/2014/main" id="{4AFED864-E5F7-502B-5CD1-2F583D814113}"/>
              </a:ext>
            </a:extLst>
          </p:cNvPr>
          <p:cNvPicPr>
            <a:picLocks noChangeAspect="1"/>
          </p:cNvPicPr>
          <p:nvPr/>
        </p:nvPicPr>
        <p:blipFill>
          <a:blip r:embed="rId16"/>
          <a:stretch>
            <a:fillRect/>
          </a:stretch>
        </p:blipFill>
        <p:spPr>
          <a:xfrm>
            <a:off x="3580696" y="4361812"/>
            <a:ext cx="354335" cy="368002"/>
          </a:xfrm>
          <a:prstGeom prst="rect">
            <a:avLst/>
          </a:prstGeom>
        </p:spPr>
      </p:pic>
    </p:spTree>
    <p:extLst>
      <p:ext uri="{BB962C8B-B14F-4D97-AF65-F5344CB8AC3E}">
        <p14:creationId xmlns:p14="http://schemas.microsoft.com/office/powerpoint/2010/main" val="2678457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p:tgtEl>
                                          <p:spTgt spid="15"/>
                                        </p:tgtEl>
                                        <p:attrNameLst>
                                          <p:attrName>ppt_y</p:attrName>
                                        </p:attrNameLst>
                                      </p:cBhvr>
                                      <p:tavLst>
                                        <p:tav tm="0">
                                          <p:val>
                                            <p:strVal val="#ppt_y+#ppt_h*1.125000"/>
                                          </p:val>
                                        </p:tav>
                                        <p:tav tm="100000">
                                          <p:val>
                                            <p:strVal val="#ppt_y"/>
                                          </p:val>
                                        </p:tav>
                                      </p:tavLst>
                                    </p:anim>
                                    <p:animEffect transition="in" filter="wipe(up)">
                                      <p:cBhvr>
                                        <p:cTn id="13" dur="500"/>
                                        <p:tgtEl>
                                          <p:spTgt spid="15"/>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p:tgtEl>
                                          <p:spTgt spid="16"/>
                                        </p:tgtEl>
                                        <p:attrNameLst>
                                          <p:attrName>ppt_y</p:attrName>
                                        </p:attrNameLst>
                                      </p:cBhvr>
                                      <p:tavLst>
                                        <p:tav tm="0">
                                          <p:val>
                                            <p:strVal val="#ppt_y+#ppt_h*1.125000"/>
                                          </p:val>
                                        </p:tav>
                                        <p:tav tm="100000">
                                          <p:val>
                                            <p:strVal val="#ppt_y"/>
                                          </p:val>
                                        </p:tav>
                                      </p:tavLst>
                                    </p:anim>
                                    <p:animEffect transition="in" filter="wipe(up)">
                                      <p:cBhvr>
                                        <p:cTn id="18" dur="500"/>
                                        <p:tgtEl>
                                          <p:spTgt spid="16"/>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p:tgtEl>
                                          <p:spTgt spid="17"/>
                                        </p:tgtEl>
                                        <p:attrNameLst>
                                          <p:attrName>ppt_y</p:attrName>
                                        </p:attrNameLst>
                                      </p:cBhvr>
                                      <p:tavLst>
                                        <p:tav tm="0">
                                          <p:val>
                                            <p:strVal val="#ppt_y+#ppt_h*1.125000"/>
                                          </p:val>
                                        </p:tav>
                                        <p:tav tm="100000">
                                          <p:val>
                                            <p:strVal val="#ppt_y"/>
                                          </p:val>
                                        </p:tav>
                                      </p:tavLst>
                                    </p:anim>
                                    <p:animEffect transition="in" filter="wipe(up)">
                                      <p:cBhvr>
                                        <p:cTn id="23" dur="500"/>
                                        <p:tgtEl>
                                          <p:spTgt spid="17"/>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p:tgtEl>
                                          <p:spTgt spid="18"/>
                                        </p:tgtEl>
                                        <p:attrNameLst>
                                          <p:attrName>ppt_y</p:attrName>
                                        </p:attrNameLst>
                                      </p:cBhvr>
                                      <p:tavLst>
                                        <p:tav tm="0">
                                          <p:val>
                                            <p:strVal val="#ppt_y+#ppt_h*1.125000"/>
                                          </p:val>
                                        </p:tav>
                                        <p:tav tm="100000">
                                          <p:val>
                                            <p:strVal val="#ppt_y"/>
                                          </p:val>
                                        </p:tav>
                                      </p:tavLst>
                                    </p:anim>
                                    <p:animEffect transition="in" filter="wipe(up)">
                                      <p:cBhvr>
                                        <p:cTn id="28" dur="500"/>
                                        <p:tgtEl>
                                          <p:spTgt spid="18"/>
                                        </p:tgtEl>
                                      </p:cBhvr>
                                    </p:animEffect>
                                  </p:childTnLst>
                                </p:cTn>
                              </p:par>
                            </p:childTnLst>
                          </p:cTn>
                        </p:par>
                        <p:par>
                          <p:cTn id="29" fill="hold">
                            <p:stCondLst>
                              <p:cond delay="2500"/>
                            </p:stCondLst>
                            <p:childTnLst>
                              <p:par>
                                <p:cTn id="30" presetID="21" presetClass="entr" presetSubtype="1" fill="hold" nodeType="after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heel(1)">
                                      <p:cBhvr>
                                        <p:cTn id="32" dur="750"/>
                                        <p:tgtEl>
                                          <p:spTgt spid="5">
                                            <p:txEl>
                                              <p:pRg st="0" end="0"/>
                                            </p:txEl>
                                          </p:spTgt>
                                        </p:tgtEl>
                                      </p:cBhvr>
                                    </p:animEffect>
                                  </p:childTnLst>
                                </p:cTn>
                              </p:par>
                            </p:childTnLst>
                          </p:cTn>
                        </p:par>
                        <p:par>
                          <p:cTn id="33" fill="hold">
                            <p:stCondLst>
                              <p:cond delay="3250"/>
                            </p:stCondLst>
                            <p:childTnLst>
                              <p:par>
                                <p:cTn id="34" presetID="21" presetClass="entr" presetSubtype="1" fill="hold" nodeType="after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wheel(1)">
                                      <p:cBhvr>
                                        <p:cTn id="36" dur="750"/>
                                        <p:tgtEl>
                                          <p:spTgt spid="5">
                                            <p:txEl>
                                              <p:pRg st="1" end="1"/>
                                            </p:txEl>
                                          </p:spTgt>
                                        </p:tgtEl>
                                      </p:cBhvr>
                                    </p:animEffect>
                                  </p:childTnLst>
                                </p:cTn>
                              </p:par>
                            </p:childTnLst>
                          </p:cTn>
                        </p:par>
                        <p:par>
                          <p:cTn id="37" fill="hold">
                            <p:stCondLst>
                              <p:cond delay="4000"/>
                            </p:stCondLst>
                            <p:childTnLst>
                              <p:par>
                                <p:cTn id="38" presetID="21" presetClass="entr" presetSubtype="1" fill="hold" nodeType="after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wheel(1)">
                                      <p:cBhvr>
                                        <p:cTn id="40" dur="750"/>
                                        <p:tgtEl>
                                          <p:spTgt spid="5">
                                            <p:txEl>
                                              <p:pRg st="2" end="2"/>
                                            </p:txEl>
                                          </p:spTgt>
                                        </p:tgtEl>
                                      </p:cBhvr>
                                    </p:animEffect>
                                  </p:childTnLst>
                                </p:cTn>
                              </p:par>
                            </p:childTnLst>
                          </p:cTn>
                        </p:par>
                        <p:par>
                          <p:cTn id="41" fill="hold">
                            <p:stCondLst>
                              <p:cond delay="4750"/>
                            </p:stCondLst>
                            <p:childTnLst>
                              <p:par>
                                <p:cTn id="42" presetID="21" presetClass="entr" presetSubtype="1" fill="hold" nodeType="afterEffect">
                                  <p:stCondLst>
                                    <p:cond delay="0"/>
                                  </p:stCondLst>
                                  <p:childTnLst>
                                    <p:set>
                                      <p:cBhvr>
                                        <p:cTn id="43" dur="1" fill="hold">
                                          <p:stCondLst>
                                            <p:cond delay="0"/>
                                          </p:stCondLst>
                                        </p:cTn>
                                        <p:tgtEl>
                                          <p:spTgt spid="5">
                                            <p:txEl>
                                              <p:pRg st="3" end="3"/>
                                            </p:txEl>
                                          </p:spTgt>
                                        </p:tgtEl>
                                        <p:attrNameLst>
                                          <p:attrName>style.visibility</p:attrName>
                                        </p:attrNameLst>
                                      </p:cBhvr>
                                      <p:to>
                                        <p:strVal val="visible"/>
                                      </p:to>
                                    </p:set>
                                    <p:animEffect transition="in" filter="wheel(1)">
                                      <p:cBhvr>
                                        <p:cTn id="44" dur="75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38F39B46-58C9-32F8-E1A1-CC3A7C70AD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1259632" y="1466965"/>
            <a:ext cx="7776864" cy="523220"/>
          </a:xfrm>
          <a:prstGeom prst="rect">
            <a:avLst/>
          </a:prstGeom>
          <a:noFill/>
        </p:spPr>
        <p:txBody>
          <a:bodyPr wrap="square" rtlCol="0">
            <a:spAutoFit/>
          </a:bodyPr>
          <a:lstStyle/>
          <a:p>
            <a:pPr marL="285750" indent="-285750">
              <a:buFont typeface="Arial" panose="020B0604020202020204" pitchFamily="34" charset="0"/>
              <a:buChar char="•"/>
            </a:pPr>
            <a:r>
              <a:rPr lang="tr-TR" sz="1400" b="0" i="0" dirty="0">
                <a:solidFill>
                  <a:srgbClr val="262626"/>
                </a:solidFill>
                <a:effectLst/>
                <a:latin typeface="Montserrat Light" panose="00000400000000000000" pitchFamily="50" charset="-94"/>
              </a:rPr>
              <a:t>Türkiye’nin tamamını kapsayan servis organizasyonumuz ile koşulsuz memnuniyet sağlıyor, suyun olduğu her yerde hizmet veriyoruz.</a:t>
            </a:r>
            <a:endParaRPr lang="en-US" sz="1400" dirty="0">
              <a:latin typeface="Montserrat Light" panose="00000400000000000000" pitchFamily="50" charset="-94"/>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sp>
        <p:nvSpPr>
          <p:cNvPr id="12" name="Metin kutusu 11">
            <a:extLst>
              <a:ext uri="{FF2B5EF4-FFF2-40B4-BE49-F238E27FC236}">
                <a16:creationId xmlns:a16="http://schemas.microsoft.com/office/drawing/2014/main" id="{C6EB6E04-AB07-4365-913B-ED9BDDF5229C}"/>
              </a:ext>
            </a:extLst>
          </p:cNvPr>
          <p:cNvSpPr txBox="1"/>
          <p:nvPr/>
        </p:nvSpPr>
        <p:spPr>
          <a:xfrm>
            <a:off x="185794" y="175374"/>
            <a:ext cx="4681904" cy="307777"/>
          </a:xfrm>
          <a:prstGeom prst="rect">
            <a:avLst/>
          </a:prstGeom>
          <a:noFill/>
        </p:spPr>
        <p:txBody>
          <a:bodyPr wrap="square">
            <a:spAutoFit/>
          </a:bodyPr>
          <a:lstStyle/>
          <a:p>
            <a:r>
              <a:rPr lang="tr-TR" sz="1400" b="1" dirty="0">
                <a:solidFill>
                  <a:schemeClr val="bg1"/>
                </a:solidFill>
                <a:latin typeface="Montserrat Black" panose="00000A00000000000000" pitchFamily="50" charset="0"/>
              </a:rPr>
              <a:t>YETKİLİ SERVİSLER</a:t>
            </a:r>
            <a:endParaRPr lang="en-US" sz="1400" dirty="0">
              <a:solidFill>
                <a:schemeClr val="bg1"/>
              </a:solidFill>
              <a:latin typeface="Montserrat Black" panose="00000A00000000000000" pitchFamily="50" charset="0"/>
            </a:endParaRPr>
          </a:p>
        </p:txBody>
      </p:sp>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pic>
        <p:nvPicPr>
          <p:cNvPr id="3" name="Resim 2">
            <a:extLst>
              <a:ext uri="{FF2B5EF4-FFF2-40B4-BE49-F238E27FC236}">
                <a16:creationId xmlns:a16="http://schemas.microsoft.com/office/drawing/2014/main" id="{F727CED4-E46C-3E2F-2637-6A2D59B7229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3850" y="2348880"/>
            <a:ext cx="7578590" cy="3208841"/>
          </a:xfrm>
          <a:prstGeom prst="rect">
            <a:avLst/>
          </a:prstGeom>
        </p:spPr>
      </p:pic>
    </p:spTree>
    <p:extLst>
      <p:ext uri="{BB962C8B-B14F-4D97-AF65-F5344CB8AC3E}">
        <p14:creationId xmlns:p14="http://schemas.microsoft.com/office/powerpoint/2010/main" val="545533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500"/>
                            </p:stCondLst>
                            <p:childTnLst>
                              <p:par>
                                <p:cTn id="16" presetID="9" presetClass="entr" presetSubtype="0" fill="hold"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dissolve">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293CD3D-2EE2-392A-E637-F9F2BCB84E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28" name="Group 27">
            <a:extLst>
              <a:ext uri="{FF2B5EF4-FFF2-40B4-BE49-F238E27FC236}">
                <a16:creationId xmlns:a16="http://schemas.microsoft.com/office/drawing/2014/main" id="{22DADCA9-F3F0-4B73-AD03-F235D81969E7}"/>
              </a:ext>
            </a:extLst>
          </p:cNvPr>
          <p:cNvGrpSpPr/>
          <p:nvPr/>
        </p:nvGrpSpPr>
        <p:grpSpPr>
          <a:xfrm>
            <a:off x="3031081" y="2362776"/>
            <a:ext cx="1642598" cy="1522299"/>
            <a:chOff x="6786563" y="1833563"/>
            <a:chExt cx="5830888" cy="5403850"/>
          </a:xfrm>
        </p:grpSpPr>
        <p:sp>
          <p:nvSpPr>
            <p:cNvPr id="19" name="Freeform 17">
              <a:extLst>
                <a:ext uri="{FF2B5EF4-FFF2-40B4-BE49-F238E27FC236}">
                  <a16:creationId xmlns:a16="http://schemas.microsoft.com/office/drawing/2014/main" id="{0D901BBF-4B18-48E8-9BED-C40B9C1D65E1}"/>
                </a:ext>
              </a:extLst>
            </p:cNvPr>
            <p:cNvSpPr>
              <a:spLocks/>
            </p:cNvSpPr>
            <p:nvPr/>
          </p:nvSpPr>
          <p:spPr bwMode="auto">
            <a:xfrm>
              <a:off x="6786563" y="1833563"/>
              <a:ext cx="5830888" cy="5403850"/>
            </a:xfrm>
            <a:custGeom>
              <a:avLst/>
              <a:gdLst>
                <a:gd name="T0" fmla="*/ 1845 w 2112"/>
                <a:gd name="T1" fmla="*/ 29 h 1956"/>
                <a:gd name="T2" fmla="*/ 1763 w 2112"/>
                <a:gd name="T3" fmla="*/ 1 h 1956"/>
                <a:gd name="T4" fmla="*/ 1523 w 2112"/>
                <a:gd name="T5" fmla="*/ 63 h 1956"/>
                <a:gd name="T6" fmla="*/ 583 w 2112"/>
                <a:gd name="T7" fmla="*/ 1942 h 1956"/>
                <a:gd name="T8" fmla="*/ 724 w 2112"/>
                <a:gd name="T9" fmla="*/ 1905 h 1956"/>
                <a:gd name="T10" fmla="*/ 1430 w 2112"/>
                <a:gd name="T11" fmla="*/ 1301 h 1956"/>
                <a:gd name="T12" fmla="*/ 1845 w 2112"/>
                <a:gd name="T13" fmla="*/ 29 h 1956"/>
              </a:gdLst>
              <a:ahLst/>
              <a:cxnLst>
                <a:cxn ang="0">
                  <a:pos x="T0" y="T1"/>
                </a:cxn>
                <a:cxn ang="0">
                  <a:pos x="T2" y="T3"/>
                </a:cxn>
                <a:cxn ang="0">
                  <a:pos x="T4" y="T5"/>
                </a:cxn>
                <a:cxn ang="0">
                  <a:pos x="T6" y="T7"/>
                </a:cxn>
                <a:cxn ang="0">
                  <a:pos x="T8" y="T9"/>
                </a:cxn>
                <a:cxn ang="0">
                  <a:pos x="T10" y="T11"/>
                </a:cxn>
                <a:cxn ang="0">
                  <a:pos x="T12" y="T13"/>
                </a:cxn>
              </a:cxnLst>
              <a:rect l="0" t="0" r="r" b="b"/>
              <a:pathLst>
                <a:path w="2112" h="1956">
                  <a:moveTo>
                    <a:pt x="1845" y="29"/>
                  </a:moveTo>
                  <a:cubicBezTo>
                    <a:pt x="1803" y="6"/>
                    <a:pt x="1796" y="7"/>
                    <a:pt x="1763" y="1"/>
                  </a:cubicBezTo>
                  <a:cubicBezTo>
                    <a:pt x="1702" y="0"/>
                    <a:pt x="1654" y="2"/>
                    <a:pt x="1523" y="63"/>
                  </a:cubicBezTo>
                  <a:cubicBezTo>
                    <a:pt x="723" y="492"/>
                    <a:pt x="0" y="1956"/>
                    <a:pt x="583" y="1942"/>
                  </a:cubicBezTo>
                  <a:cubicBezTo>
                    <a:pt x="647" y="1934"/>
                    <a:pt x="666" y="1927"/>
                    <a:pt x="724" y="1905"/>
                  </a:cubicBezTo>
                  <a:cubicBezTo>
                    <a:pt x="999" y="1783"/>
                    <a:pt x="1239" y="1535"/>
                    <a:pt x="1430" y="1301"/>
                  </a:cubicBezTo>
                  <a:cubicBezTo>
                    <a:pt x="1702" y="951"/>
                    <a:pt x="2112" y="241"/>
                    <a:pt x="1845" y="29"/>
                  </a:cubicBezTo>
                  <a:close/>
                </a:path>
              </a:pathLst>
            </a:custGeom>
            <a:solidFill>
              <a:schemeClr val="tx2">
                <a:lumMod val="50000"/>
              </a:schemeClr>
            </a:solidFill>
            <a:ln w="9525">
              <a:noFill/>
              <a:round/>
              <a:headEnd/>
              <a:tailEnd/>
            </a:ln>
          </p:spPr>
          <p:txBody>
            <a:bodyPr vert="horz" wrap="square" lIns="34286" tIns="17143" rIns="34286" bIns="17143" numCol="1" anchor="t" anchorCtr="0" compatLnSpc="1">
              <a:prstTxWarp prst="textNoShape">
                <a:avLst/>
              </a:prstTxWarp>
            </a:bodyPr>
            <a:lstStyle/>
            <a:p>
              <a:endParaRPr lang="en-US" sz="675"/>
            </a:p>
          </p:txBody>
        </p:sp>
        <p:sp>
          <p:nvSpPr>
            <p:cNvPr id="20" name="Freeform 18">
              <a:extLst>
                <a:ext uri="{FF2B5EF4-FFF2-40B4-BE49-F238E27FC236}">
                  <a16:creationId xmlns:a16="http://schemas.microsoft.com/office/drawing/2014/main" id="{BD0D88B4-CD1A-498F-9241-5207D654528A}"/>
                </a:ext>
              </a:extLst>
            </p:cNvPr>
            <p:cNvSpPr>
              <a:spLocks/>
            </p:cNvSpPr>
            <p:nvPr/>
          </p:nvSpPr>
          <p:spPr bwMode="auto">
            <a:xfrm>
              <a:off x="7791450" y="1866901"/>
              <a:ext cx="3563938" cy="4668838"/>
            </a:xfrm>
            <a:custGeom>
              <a:avLst/>
              <a:gdLst>
                <a:gd name="T0" fmla="*/ 7 w 1291"/>
                <a:gd name="T1" fmla="*/ 1690 h 1690"/>
                <a:gd name="T2" fmla="*/ 1291 w 1291"/>
                <a:gd name="T3" fmla="*/ 0 h 1690"/>
                <a:gd name="T4" fmla="*/ 7 w 1291"/>
                <a:gd name="T5" fmla="*/ 1690 h 1690"/>
              </a:gdLst>
              <a:ahLst/>
              <a:cxnLst>
                <a:cxn ang="0">
                  <a:pos x="T0" y="T1"/>
                </a:cxn>
                <a:cxn ang="0">
                  <a:pos x="T2" y="T3"/>
                </a:cxn>
                <a:cxn ang="0">
                  <a:pos x="T4" y="T5"/>
                </a:cxn>
              </a:cxnLst>
              <a:rect l="0" t="0" r="r" b="b"/>
              <a:pathLst>
                <a:path w="1291" h="1690">
                  <a:moveTo>
                    <a:pt x="7" y="1690"/>
                  </a:moveTo>
                  <a:cubicBezTo>
                    <a:pt x="32" y="1168"/>
                    <a:pt x="730" y="167"/>
                    <a:pt x="1291" y="0"/>
                  </a:cubicBezTo>
                  <a:cubicBezTo>
                    <a:pt x="442" y="243"/>
                    <a:pt x="0" y="903"/>
                    <a:pt x="7" y="1690"/>
                  </a:cubicBezTo>
                  <a:close/>
                </a:path>
              </a:pathLst>
            </a:custGeom>
            <a:solidFill>
              <a:schemeClr val="tx2">
                <a:lumMod val="75000"/>
              </a:schemeClr>
            </a:solidFill>
            <a:ln>
              <a:noFill/>
            </a:ln>
          </p:spPr>
          <p:txBody>
            <a:bodyPr vert="horz" wrap="square" lIns="34286" tIns="17143" rIns="34286" bIns="17143" numCol="1" anchor="t" anchorCtr="0" compatLnSpc="1">
              <a:prstTxWarp prst="textNoShape">
                <a:avLst/>
              </a:prstTxWarp>
            </a:bodyPr>
            <a:lstStyle/>
            <a:p>
              <a:endParaRPr lang="en-US" sz="675"/>
            </a:p>
          </p:txBody>
        </p:sp>
      </p:grpSp>
      <p:grpSp>
        <p:nvGrpSpPr>
          <p:cNvPr id="29" name="Group 28">
            <a:extLst>
              <a:ext uri="{FF2B5EF4-FFF2-40B4-BE49-F238E27FC236}">
                <a16:creationId xmlns:a16="http://schemas.microsoft.com/office/drawing/2014/main" id="{6514018D-2997-4F58-9DF8-E67AB5A6CEFE}"/>
              </a:ext>
            </a:extLst>
          </p:cNvPr>
          <p:cNvGrpSpPr/>
          <p:nvPr/>
        </p:nvGrpSpPr>
        <p:grpSpPr>
          <a:xfrm>
            <a:off x="3079827" y="2633785"/>
            <a:ext cx="2241858" cy="2054925"/>
            <a:chOff x="6959600" y="2795588"/>
            <a:chExt cx="7958138" cy="7294563"/>
          </a:xfrm>
        </p:grpSpPr>
        <p:sp>
          <p:nvSpPr>
            <p:cNvPr id="21" name="Freeform 19">
              <a:extLst>
                <a:ext uri="{FF2B5EF4-FFF2-40B4-BE49-F238E27FC236}">
                  <a16:creationId xmlns:a16="http://schemas.microsoft.com/office/drawing/2014/main" id="{3436DE84-EA66-45B5-A16A-78167728B661}"/>
                </a:ext>
              </a:extLst>
            </p:cNvPr>
            <p:cNvSpPr>
              <a:spLocks/>
            </p:cNvSpPr>
            <p:nvPr/>
          </p:nvSpPr>
          <p:spPr bwMode="auto">
            <a:xfrm>
              <a:off x="7078663" y="3054351"/>
              <a:ext cx="7839075" cy="7035800"/>
            </a:xfrm>
            <a:custGeom>
              <a:avLst/>
              <a:gdLst>
                <a:gd name="T0" fmla="*/ 2193 w 2839"/>
                <a:gd name="T1" fmla="*/ 0 h 2547"/>
                <a:gd name="T2" fmla="*/ 1625 w 2839"/>
                <a:gd name="T3" fmla="*/ 318 h 2547"/>
                <a:gd name="T4" fmla="*/ 364 w 2839"/>
                <a:gd name="T5" fmla="*/ 2526 h 2547"/>
                <a:gd name="T6" fmla="*/ 487 w 2839"/>
                <a:gd name="T7" fmla="*/ 2539 h 2547"/>
                <a:gd name="T8" fmla="*/ 2193 w 2839"/>
                <a:gd name="T9" fmla="*/ 0 h 2547"/>
              </a:gdLst>
              <a:ahLst/>
              <a:cxnLst>
                <a:cxn ang="0">
                  <a:pos x="T0" y="T1"/>
                </a:cxn>
                <a:cxn ang="0">
                  <a:pos x="T2" y="T3"/>
                </a:cxn>
                <a:cxn ang="0">
                  <a:pos x="T4" y="T5"/>
                </a:cxn>
                <a:cxn ang="0">
                  <a:pos x="T6" y="T7"/>
                </a:cxn>
                <a:cxn ang="0">
                  <a:pos x="T8" y="T9"/>
                </a:cxn>
              </a:cxnLst>
              <a:rect l="0" t="0" r="r" b="b"/>
              <a:pathLst>
                <a:path w="2839" h="2547">
                  <a:moveTo>
                    <a:pt x="2193" y="0"/>
                  </a:moveTo>
                  <a:cubicBezTo>
                    <a:pt x="1989" y="22"/>
                    <a:pt x="1783" y="187"/>
                    <a:pt x="1625" y="318"/>
                  </a:cubicBezTo>
                  <a:cubicBezTo>
                    <a:pt x="937" y="910"/>
                    <a:pt x="0" y="2275"/>
                    <a:pt x="364" y="2526"/>
                  </a:cubicBezTo>
                  <a:cubicBezTo>
                    <a:pt x="414" y="2547"/>
                    <a:pt x="433" y="2545"/>
                    <a:pt x="487" y="2539"/>
                  </a:cubicBezTo>
                  <a:cubicBezTo>
                    <a:pt x="1305" y="2357"/>
                    <a:pt x="2839" y="29"/>
                    <a:pt x="2193" y="0"/>
                  </a:cubicBezTo>
                  <a:close/>
                </a:path>
              </a:pathLst>
            </a:custGeom>
            <a:solidFill>
              <a:schemeClr val="tx2">
                <a:lumMod val="50000"/>
              </a:schemeClr>
            </a:solidFill>
            <a:ln w="9525">
              <a:noFill/>
              <a:round/>
              <a:headEnd/>
              <a:tailEnd/>
            </a:ln>
          </p:spPr>
          <p:txBody>
            <a:bodyPr vert="horz" wrap="square" lIns="34286" tIns="17143" rIns="34286" bIns="17143" numCol="1" anchor="t" anchorCtr="0" compatLnSpc="1">
              <a:prstTxWarp prst="textNoShape">
                <a:avLst/>
              </a:prstTxWarp>
            </a:bodyPr>
            <a:lstStyle/>
            <a:p>
              <a:endParaRPr lang="en-US" sz="675"/>
            </a:p>
          </p:txBody>
        </p:sp>
        <p:sp>
          <p:nvSpPr>
            <p:cNvPr id="22" name="Freeform 20">
              <a:extLst>
                <a:ext uri="{FF2B5EF4-FFF2-40B4-BE49-F238E27FC236}">
                  <a16:creationId xmlns:a16="http://schemas.microsoft.com/office/drawing/2014/main" id="{F436DB6D-8793-4FAD-8D56-4E63EC4DA931}"/>
                </a:ext>
              </a:extLst>
            </p:cNvPr>
            <p:cNvSpPr>
              <a:spLocks/>
            </p:cNvSpPr>
            <p:nvPr/>
          </p:nvSpPr>
          <p:spPr bwMode="auto">
            <a:xfrm>
              <a:off x="6959600" y="2795588"/>
              <a:ext cx="6270625" cy="7131050"/>
            </a:xfrm>
            <a:custGeom>
              <a:avLst/>
              <a:gdLst>
                <a:gd name="T0" fmla="*/ 1649 w 2271"/>
                <a:gd name="T1" fmla="*/ 10 h 2582"/>
                <a:gd name="T2" fmla="*/ 118 w 2271"/>
                <a:gd name="T3" fmla="*/ 1975 h 2582"/>
                <a:gd name="T4" fmla="*/ 365 w 2271"/>
                <a:gd name="T5" fmla="*/ 2582 h 2582"/>
                <a:gd name="T6" fmla="*/ 2271 w 2271"/>
                <a:gd name="T7" fmla="*/ 96 h 2582"/>
                <a:gd name="T8" fmla="*/ 1649 w 2271"/>
                <a:gd name="T9" fmla="*/ 10 h 2582"/>
              </a:gdLst>
              <a:ahLst/>
              <a:cxnLst>
                <a:cxn ang="0">
                  <a:pos x="T0" y="T1"/>
                </a:cxn>
                <a:cxn ang="0">
                  <a:pos x="T2" y="T3"/>
                </a:cxn>
                <a:cxn ang="0">
                  <a:pos x="T4" y="T5"/>
                </a:cxn>
                <a:cxn ang="0">
                  <a:pos x="T6" y="T7"/>
                </a:cxn>
                <a:cxn ang="0">
                  <a:pos x="T8" y="T9"/>
                </a:cxn>
              </a:cxnLst>
              <a:rect l="0" t="0" r="r" b="b"/>
              <a:pathLst>
                <a:path w="2271" h="2582">
                  <a:moveTo>
                    <a:pt x="1649" y="10"/>
                  </a:moveTo>
                  <a:cubicBezTo>
                    <a:pt x="1125" y="46"/>
                    <a:pt x="0" y="1384"/>
                    <a:pt x="118" y="1975"/>
                  </a:cubicBezTo>
                  <a:cubicBezTo>
                    <a:pt x="167" y="2206"/>
                    <a:pt x="220" y="2346"/>
                    <a:pt x="365" y="2582"/>
                  </a:cubicBezTo>
                  <a:cubicBezTo>
                    <a:pt x="94" y="2094"/>
                    <a:pt x="1662" y="69"/>
                    <a:pt x="2271" y="96"/>
                  </a:cubicBezTo>
                  <a:cubicBezTo>
                    <a:pt x="2099" y="41"/>
                    <a:pt x="1957" y="0"/>
                    <a:pt x="1649" y="10"/>
                  </a:cubicBezTo>
                  <a:close/>
                </a:path>
              </a:pathLst>
            </a:custGeom>
            <a:solidFill>
              <a:schemeClr val="bg2"/>
            </a:solidFill>
            <a:ln>
              <a:noFill/>
            </a:ln>
          </p:spPr>
          <p:txBody>
            <a:bodyPr vert="horz" wrap="square" lIns="34286" tIns="17143" rIns="34286" bIns="17143" numCol="1" anchor="t" anchorCtr="0" compatLnSpc="1">
              <a:prstTxWarp prst="textNoShape">
                <a:avLst/>
              </a:prstTxWarp>
            </a:bodyPr>
            <a:lstStyle/>
            <a:p>
              <a:endParaRPr lang="en-US" sz="675"/>
            </a:p>
          </p:txBody>
        </p:sp>
      </p:grpSp>
      <p:grpSp>
        <p:nvGrpSpPr>
          <p:cNvPr id="30" name="Group 29">
            <a:extLst>
              <a:ext uri="{FF2B5EF4-FFF2-40B4-BE49-F238E27FC236}">
                <a16:creationId xmlns:a16="http://schemas.microsoft.com/office/drawing/2014/main" id="{70BC44E8-FD64-4E4A-BE70-C1B3FAEC507F}"/>
              </a:ext>
            </a:extLst>
          </p:cNvPr>
          <p:cNvGrpSpPr/>
          <p:nvPr/>
        </p:nvGrpSpPr>
        <p:grpSpPr>
          <a:xfrm>
            <a:off x="3417022" y="2388714"/>
            <a:ext cx="2170305" cy="2469487"/>
            <a:chOff x="8156575" y="1925638"/>
            <a:chExt cx="7704138" cy="8766175"/>
          </a:xfrm>
        </p:grpSpPr>
        <p:sp>
          <p:nvSpPr>
            <p:cNvPr id="23" name="Freeform 21">
              <a:extLst>
                <a:ext uri="{FF2B5EF4-FFF2-40B4-BE49-F238E27FC236}">
                  <a16:creationId xmlns:a16="http://schemas.microsoft.com/office/drawing/2014/main" id="{D1D512F1-FE84-4BA8-AEC1-F03E1E231A73}"/>
                </a:ext>
              </a:extLst>
            </p:cNvPr>
            <p:cNvSpPr>
              <a:spLocks/>
            </p:cNvSpPr>
            <p:nvPr/>
          </p:nvSpPr>
          <p:spPr bwMode="auto">
            <a:xfrm>
              <a:off x="8156575" y="1925638"/>
              <a:ext cx="7646988" cy="8505825"/>
            </a:xfrm>
            <a:custGeom>
              <a:avLst/>
              <a:gdLst>
                <a:gd name="T0" fmla="*/ 2294 w 2770"/>
                <a:gd name="T1" fmla="*/ 96 h 3080"/>
                <a:gd name="T2" fmla="*/ 301 w 2770"/>
                <a:gd name="T3" fmla="*/ 2738 h 3080"/>
                <a:gd name="T4" fmla="*/ 725 w 2770"/>
                <a:gd name="T5" fmla="*/ 3080 h 3080"/>
                <a:gd name="T6" fmla="*/ 711 w 2770"/>
                <a:gd name="T7" fmla="*/ 3065 h 3080"/>
                <a:gd name="T8" fmla="*/ 2733 w 2770"/>
                <a:gd name="T9" fmla="*/ 414 h 3080"/>
                <a:gd name="T10" fmla="*/ 2754 w 2770"/>
                <a:gd name="T11" fmla="*/ 422 h 3080"/>
                <a:gd name="T12" fmla="*/ 2770 w 2770"/>
                <a:gd name="T13" fmla="*/ 435 h 3080"/>
                <a:gd name="T14" fmla="*/ 2294 w 2770"/>
                <a:gd name="T15" fmla="*/ 96 h 30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70" h="3080">
                  <a:moveTo>
                    <a:pt x="2294" y="96"/>
                  </a:moveTo>
                  <a:cubicBezTo>
                    <a:pt x="1774" y="0"/>
                    <a:pt x="0" y="2248"/>
                    <a:pt x="301" y="2738"/>
                  </a:cubicBezTo>
                  <a:cubicBezTo>
                    <a:pt x="401" y="2842"/>
                    <a:pt x="475" y="2929"/>
                    <a:pt x="725" y="3080"/>
                  </a:cubicBezTo>
                  <a:cubicBezTo>
                    <a:pt x="711" y="3065"/>
                    <a:pt x="711" y="3065"/>
                    <a:pt x="711" y="3065"/>
                  </a:cubicBezTo>
                  <a:cubicBezTo>
                    <a:pt x="523" y="2672"/>
                    <a:pt x="2271" y="385"/>
                    <a:pt x="2733" y="414"/>
                  </a:cubicBezTo>
                  <a:cubicBezTo>
                    <a:pt x="2754" y="422"/>
                    <a:pt x="2754" y="422"/>
                    <a:pt x="2754" y="422"/>
                  </a:cubicBezTo>
                  <a:cubicBezTo>
                    <a:pt x="2770" y="435"/>
                    <a:pt x="2770" y="435"/>
                    <a:pt x="2770" y="435"/>
                  </a:cubicBezTo>
                  <a:cubicBezTo>
                    <a:pt x="2635" y="306"/>
                    <a:pt x="2484" y="180"/>
                    <a:pt x="2294" y="96"/>
                  </a:cubicBezTo>
                  <a:close/>
                </a:path>
              </a:pathLst>
            </a:custGeom>
            <a:solidFill>
              <a:schemeClr val="accent5"/>
            </a:solidFill>
            <a:ln>
              <a:noFill/>
            </a:ln>
          </p:spPr>
          <p:txBody>
            <a:bodyPr vert="horz" wrap="square" lIns="34286" tIns="17143" rIns="34286" bIns="17143" numCol="1" anchor="t" anchorCtr="0" compatLnSpc="1">
              <a:prstTxWarp prst="textNoShape">
                <a:avLst/>
              </a:prstTxWarp>
            </a:bodyPr>
            <a:lstStyle/>
            <a:p>
              <a:endParaRPr lang="en-US" sz="675"/>
            </a:p>
          </p:txBody>
        </p:sp>
        <p:sp>
          <p:nvSpPr>
            <p:cNvPr id="24" name="Freeform 22">
              <a:extLst>
                <a:ext uri="{FF2B5EF4-FFF2-40B4-BE49-F238E27FC236}">
                  <a16:creationId xmlns:a16="http://schemas.microsoft.com/office/drawing/2014/main" id="{D13B2C79-A749-47EA-94A9-3A2448EE60D0}"/>
                </a:ext>
              </a:extLst>
            </p:cNvPr>
            <p:cNvSpPr>
              <a:spLocks/>
            </p:cNvSpPr>
            <p:nvPr/>
          </p:nvSpPr>
          <p:spPr bwMode="auto">
            <a:xfrm>
              <a:off x="9879013" y="2986088"/>
              <a:ext cx="5981700" cy="7705725"/>
            </a:xfrm>
            <a:custGeom>
              <a:avLst/>
              <a:gdLst>
                <a:gd name="T0" fmla="*/ 2157 w 2167"/>
                <a:gd name="T1" fmla="*/ 69 h 2790"/>
                <a:gd name="T2" fmla="*/ 2146 w 2167"/>
                <a:gd name="T3" fmla="*/ 51 h 2790"/>
                <a:gd name="T4" fmla="*/ 2130 w 2167"/>
                <a:gd name="T5" fmla="*/ 38 h 2790"/>
                <a:gd name="T6" fmla="*/ 2109 w 2167"/>
                <a:gd name="T7" fmla="*/ 30 h 2790"/>
                <a:gd name="T8" fmla="*/ 449 w 2167"/>
                <a:gd name="T9" fmla="*/ 1774 h 2790"/>
                <a:gd name="T10" fmla="*/ 87 w 2167"/>
                <a:gd name="T11" fmla="*/ 2681 h 2790"/>
                <a:gd name="T12" fmla="*/ 101 w 2167"/>
                <a:gd name="T13" fmla="*/ 2696 h 2790"/>
                <a:gd name="T14" fmla="*/ 119 w 2167"/>
                <a:gd name="T15" fmla="*/ 2706 h 2790"/>
                <a:gd name="T16" fmla="*/ 2106 w 2167"/>
                <a:gd name="T17" fmla="*/ 370 h 2790"/>
                <a:gd name="T18" fmla="*/ 2167 w 2167"/>
                <a:gd name="T19" fmla="*/ 120 h 2790"/>
                <a:gd name="T20" fmla="*/ 2157 w 2167"/>
                <a:gd name="T21" fmla="*/ 69 h 2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7" h="2790">
                  <a:moveTo>
                    <a:pt x="2157" y="69"/>
                  </a:moveTo>
                  <a:cubicBezTo>
                    <a:pt x="2146" y="51"/>
                    <a:pt x="2146" y="51"/>
                    <a:pt x="2146" y="51"/>
                  </a:cubicBezTo>
                  <a:cubicBezTo>
                    <a:pt x="2130" y="38"/>
                    <a:pt x="2130" y="38"/>
                    <a:pt x="2130" y="38"/>
                  </a:cubicBezTo>
                  <a:cubicBezTo>
                    <a:pt x="2109" y="30"/>
                    <a:pt x="2109" y="30"/>
                    <a:pt x="2109" y="30"/>
                  </a:cubicBezTo>
                  <a:cubicBezTo>
                    <a:pt x="1707" y="0"/>
                    <a:pt x="670" y="1414"/>
                    <a:pt x="449" y="1774"/>
                  </a:cubicBezTo>
                  <a:cubicBezTo>
                    <a:pt x="343" y="1945"/>
                    <a:pt x="0" y="2500"/>
                    <a:pt x="87" y="2681"/>
                  </a:cubicBezTo>
                  <a:cubicBezTo>
                    <a:pt x="101" y="2696"/>
                    <a:pt x="101" y="2696"/>
                    <a:pt x="101" y="2696"/>
                  </a:cubicBezTo>
                  <a:cubicBezTo>
                    <a:pt x="119" y="2706"/>
                    <a:pt x="119" y="2706"/>
                    <a:pt x="119" y="2706"/>
                  </a:cubicBezTo>
                  <a:cubicBezTo>
                    <a:pt x="552" y="2790"/>
                    <a:pt x="1881" y="915"/>
                    <a:pt x="2106" y="370"/>
                  </a:cubicBezTo>
                  <a:cubicBezTo>
                    <a:pt x="2139" y="283"/>
                    <a:pt x="2164" y="214"/>
                    <a:pt x="2167" y="120"/>
                  </a:cubicBezTo>
                  <a:cubicBezTo>
                    <a:pt x="2164" y="86"/>
                    <a:pt x="2166" y="97"/>
                    <a:pt x="2157" y="69"/>
                  </a:cubicBezTo>
                  <a:close/>
                </a:path>
              </a:pathLst>
            </a:custGeom>
            <a:solidFill>
              <a:schemeClr val="tx2">
                <a:lumMod val="50000"/>
              </a:schemeClr>
            </a:solidFill>
            <a:ln w="9525">
              <a:noFill/>
              <a:round/>
              <a:headEnd/>
              <a:tailEnd/>
            </a:ln>
          </p:spPr>
          <p:txBody>
            <a:bodyPr vert="horz" wrap="square" lIns="34286" tIns="17143" rIns="34286" bIns="17143" numCol="1" anchor="t" anchorCtr="0" compatLnSpc="1">
              <a:prstTxWarp prst="textNoShape">
                <a:avLst/>
              </a:prstTxWarp>
            </a:bodyPr>
            <a:lstStyle/>
            <a:p>
              <a:endParaRPr lang="en-US" sz="675"/>
            </a:p>
          </p:txBody>
        </p:sp>
      </p:grpSp>
      <p:grpSp>
        <p:nvGrpSpPr>
          <p:cNvPr id="31" name="Group 30">
            <a:extLst>
              <a:ext uri="{FF2B5EF4-FFF2-40B4-BE49-F238E27FC236}">
                <a16:creationId xmlns:a16="http://schemas.microsoft.com/office/drawing/2014/main" id="{9E7A014C-9EBF-45FA-93A7-480DB61788BB}"/>
              </a:ext>
            </a:extLst>
          </p:cNvPr>
          <p:cNvGrpSpPr/>
          <p:nvPr/>
        </p:nvGrpSpPr>
        <p:grpSpPr>
          <a:xfrm>
            <a:off x="3861101" y="3113192"/>
            <a:ext cx="1850998" cy="2106801"/>
            <a:chOff x="9732963" y="4497388"/>
            <a:chExt cx="6570663" cy="7478713"/>
          </a:xfrm>
        </p:grpSpPr>
        <p:sp>
          <p:nvSpPr>
            <p:cNvPr id="25" name="Freeform 23">
              <a:extLst>
                <a:ext uri="{FF2B5EF4-FFF2-40B4-BE49-F238E27FC236}">
                  <a16:creationId xmlns:a16="http://schemas.microsoft.com/office/drawing/2014/main" id="{0DBCCE79-43B9-4F6F-B2EF-67387C5CEFFB}"/>
                </a:ext>
              </a:extLst>
            </p:cNvPr>
            <p:cNvSpPr>
              <a:spLocks/>
            </p:cNvSpPr>
            <p:nvPr/>
          </p:nvSpPr>
          <p:spPr bwMode="auto">
            <a:xfrm>
              <a:off x="11753850" y="6151563"/>
              <a:ext cx="4543425" cy="5824538"/>
            </a:xfrm>
            <a:custGeom>
              <a:avLst/>
              <a:gdLst>
                <a:gd name="T0" fmla="*/ 1646 w 1646"/>
                <a:gd name="T1" fmla="*/ 9 h 2109"/>
                <a:gd name="T2" fmla="*/ 1645 w 1646"/>
                <a:gd name="T3" fmla="*/ 6 h 2109"/>
                <a:gd name="T4" fmla="*/ 1635 w 1646"/>
                <a:gd name="T5" fmla="*/ 1 h 2109"/>
                <a:gd name="T6" fmla="*/ 1533 w 1646"/>
                <a:gd name="T7" fmla="*/ 66 h 2109"/>
                <a:gd name="T8" fmla="*/ 1435 w 1646"/>
                <a:gd name="T9" fmla="*/ 152 h 2109"/>
                <a:gd name="T10" fmla="*/ 1322 w 1646"/>
                <a:gd name="T11" fmla="*/ 268 h 2109"/>
                <a:gd name="T12" fmla="*/ 806 w 1646"/>
                <a:gd name="T13" fmla="*/ 879 h 2109"/>
                <a:gd name="T14" fmla="*/ 317 w 1646"/>
                <a:gd name="T15" fmla="*/ 1543 h 2109"/>
                <a:gd name="T16" fmla="*/ 121 w 1646"/>
                <a:gd name="T17" fmla="*/ 1841 h 2109"/>
                <a:gd name="T18" fmla="*/ 47 w 1646"/>
                <a:gd name="T19" fmla="*/ 1976 h 2109"/>
                <a:gd name="T20" fmla="*/ 105 w 1646"/>
                <a:gd name="T21" fmla="*/ 2033 h 2109"/>
                <a:gd name="T22" fmla="*/ 240 w 1646"/>
                <a:gd name="T23" fmla="*/ 1913 h 2109"/>
                <a:gd name="T24" fmla="*/ 1475 w 1646"/>
                <a:gd name="T25" fmla="*/ 356 h 2109"/>
                <a:gd name="T26" fmla="*/ 1610 w 1646"/>
                <a:gd name="T27" fmla="*/ 122 h 2109"/>
                <a:gd name="T28" fmla="*/ 1644 w 1646"/>
                <a:gd name="T29" fmla="*/ 18 h 2109"/>
                <a:gd name="T30" fmla="*/ 1646 w 1646"/>
                <a:gd name="T31" fmla="*/ 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6" h="2109">
                  <a:moveTo>
                    <a:pt x="1646" y="9"/>
                  </a:moveTo>
                  <a:cubicBezTo>
                    <a:pt x="1646" y="8"/>
                    <a:pt x="1645" y="7"/>
                    <a:pt x="1645" y="6"/>
                  </a:cubicBezTo>
                  <a:cubicBezTo>
                    <a:pt x="1643" y="4"/>
                    <a:pt x="1638" y="0"/>
                    <a:pt x="1635" y="1"/>
                  </a:cubicBezTo>
                  <a:cubicBezTo>
                    <a:pt x="1596" y="9"/>
                    <a:pt x="1565" y="42"/>
                    <a:pt x="1533" y="66"/>
                  </a:cubicBezTo>
                  <a:cubicBezTo>
                    <a:pt x="1499" y="92"/>
                    <a:pt x="1466" y="121"/>
                    <a:pt x="1435" y="152"/>
                  </a:cubicBezTo>
                  <a:cubicBezTo>
                    <a:pt x="1397" y="190"/>
                    <a:pt x="1360" y="230"/>
                    <a:pt x="1322" y="268"/>
                  </a:cubicBezTo>
                  <a:cubicBezTo>
                    <a:pt x="1136" y="458"/>
                    <a:pt x="970" y="670"/>
                    <a:pt x="806" y="879"/>
                  </a:cubicBezTo>
                  <a:cubicBezTo>
                    <a:pt x="636" y="1094"/>
                    <a:pt x="473" y="1316"/>
                    <a:pt x="317" y="1543"/>
                  </a:cubicBezTo>
                  <a:cubicBezTo>
                    <a:pt x="250" y="1641"/>
                    <a:pt x="184" y="1740"/>
                    <a:pt x="121" y="1841"/>
                  </a:cubicBezTo>
                  <a:cubicBezTo>
                    <a:pt x="94" y="1884"/>
                    <a:pt x="69" y="1929"/>
                    <a:pt x="47" y="1976"/>
                  </a:cubicBezTo>
                  <a:cubicBezTo>
                    <a:pt x="0" y="2077"/>
                    <a:pt x="14" y="2109"/>
                    <a:pt x="105" y="2033"/>
                  </a:cubicBezTo>
                  <a:cubicBezTo>
                    <a:pt x="151" y="1994"/>
                    <a:pt x="199" y="1956"/>
                    <a:pt x="240" y="1913"/>
                  </a:cubicBezTo>
                  <a:cubicBezTo>
                    <a:pt x="692" y="1428"/>
                    <a:pt x="1106" y="907"/>
                    <a:pt x="1475" y="356"/>
                  </a:cubicBezTo>
                  <a:cubicBezTo>
                    <a:pt x="1525" y="282"/>
                    <a:pt x="1575" y="205"/>
                    <a:pt x="1610" y="122"/>
                  </a:cubicBezTo>
                  <a:cubicBezTo>
                    <a:pt x="1624" y="88"/>
                    <a:pt x="1635" y="53"/>
                    <a:pt x="1644" y="18"/>
                  </a:cubicBezTo>
                  <a:cubicBezTo>
                    <a:pt x="1645" y="16"/>
                    <a:pt x="1646" y="11"/>
                    <a:pt x="1646" y="9"/>
                  </a:cubicBezTo>
                  <a:close/>
                </a:path>
              </a:pathLst>
            </a:custGeom>
            <a:solidFill>
              <a:schemeClr val="tx2">
                <a:lumMod val="50000"/>
              </a:schemeClr>
            </a:solidFill>
            <a:ln w="9525">
              <a:noFill/>
              <a:round/>
              <a:headEnd/>
              <a:tailEnd/>
            </a:ln>
          </p:spPr>
          <p:txBody>
            <a:bodyPr vert="horz" wrap="square" lIns="34286" tIns="17143" rIns="34286" bIns="17143" numCol="1" anchor="t" anchorCtr="0" compatLnSpc="1">
              <a:prstTxWarp prst="textNoShape">
                <a:avLst/>
              </a:prstTxWarp>
            </a:bodyPr>
            <a:lstStyle/>
            <a:p>
              <a:endParaRPr lang="en-US" sz="675"/>
            </a:p>
          </p:txBody>
        </p:sp>
        <p:sp>
          <p:nvSpPr>
            <p:cNvPr id="26" name="Freeform 24">
              <a:extLst>
                <a:ext uri="{FF2B5EF4-FFF2-40B4-BE49-F238E27FC236}">
                  <a16:creationId xmlns:a16="http://schemas.microsoft.com/office/drawing/2014/main" id="{026D792C-1FC8-4C9B-842C-165BA9D20DED}"/>
                </a:ext>
              </a:extLst>
            </p:cNvPr>
            <p:cNvSpPr>
              <a:spLocks/>
            </p:cNvSpPr>
            <p:nvPr/>
          </p:nvSpPr>
          <p:spPr bwMode="auto">
            <a:xfrm>
              <a:off x="9732963" y="4497388"/>
              <a:ext cx="6570663" cy="7381875"/>
            </a:xfrm>
            <a:custGeom>
              <a:avLst/>
              <a:gdLst>
                <a:gd name="T0" fmla="*/ 2219 w 2380"/>
                <a:gd name="T1" fmla="*/ 205 h 2673"/>
                <a:gd name="T2" fmla="*/ 2092 w 2380"/>
                <a:gd name="T3" fmla="*/ 15 h 2673"/>
                <a:gd name="T4" fmla="*/ 2075 w 2380"/>
                <a:gd name="T5" fmla="*/ 9 h 2673"/>
                <a:gd name="T6" fmla="*/ 109 w 2380"/>
                <a:gd name="T7" fmla="*/ 2522 h 2673"/>
                <a:gd name="T8" fmla="*/ 118 w 2380"/>
                <a:gd name="T9" fmla="*/ 2536 h 2673"/>
                <a:gd name="T10" fmla="*/ 132 w 2380"/>
                <a:gd name="T11" fmla="*/ 2546 h 2673"/>
                <a:gd name="T12" fmla="*/ 658 w 2380"/>
                <a:gd name="T13" fmla="*/ 2668 h 2673"/>
                <a:gd name="T14" fmla="*/ 758 w 2380"/>
                <a:gd name="T15" fmla="*/ 2673 h 2673"/>
                <a:gd name="T16" fmla="*/ 760 w 2380"/>
                <a:gd name="T17" fmla="*/ 2619 h 2673"/>
                <a:gd name="T18" fmla="*/ 1266 w 2380"/>
                <a:gd name="T19" fmla="*/ 1832 h 2673"/>
                <a:gd name="T20" fmla="*/ 2343 w 2380"/>
                <a:gd name="T21" fmla="*/ 608 h 2673"/>
                <a:gd name="T22" fmla="*/ 2368 w 2380"/>
                <a:gd name="T23" fmla="*/ 601 h 2673"/>
                <a:gd name="T24" fmla="*/ 2376 w 2380"/>
                <a:gd name="T25" fmla="*/ 604 h 2673"/>
                <a:gd name="T26" fmla="*/ 2380 w 2380"/>
                <a:gd name="T27" fmla="*/ 612 h 2673"/>
                <a:gd name="T28" fmla="*/ 2219 w 2380"/>
                <a:gd name="T29" fmla="*/ 205 h 2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80" h="2673">
                  <a:moveTo>
                    <a:pt x="2219" y="205"/>
                  </a:moveTo>
                  <a:cubicBezTo>
                    <a:pt x="2205" y="182"/>
                    <a:pt x="2127" y="46"/>
                    <a:pt x="2092" y="15"/>
                  </a:cubicBezTo>
                  <a:cubicBezTo>
                    <a:pt x="2075" y="9"/>
                    <a:pt x="2075" y="9"/>
                    <a:pt x="2075" y="9"/>
                  </a:cubicBezTo>
                  <a:cubicBezTo>
                    <a:pt x="1718" y="0"/>
                    <a:pt x="0" y="2133"/>
                    <a:pt x="109" y="2522"/>
                  </a:cubicBezTo>
                  <a:cubicBezTo>
                    <a:pt x="118" y="2536"/>
                    <a:pt x="118" y="2536"/>
                    <a:pt x="118" y="2536"/>
                  </a:cubicBezTo>
                  <a:cubicBezTo>
                    <a:pt x="132" y="2546"/>
                    <a:pt x="132" y="2546"/>
                    <a:pt x="132" y="2546"/>
                  </a:cubicBezTo>
                  <a:cubicBezTo>
                    <a:pt x="391" y="2643"/>
                    <a:pt x="507" y="2653"/>
                    <a:pt x="658" y="2668"/>
                  </a:cubicBezTo>
                  <a:cubicBezTo>
                    <a:pt x="758" y="2673"/>
                    <a:pt x="758" y="2673"/>
                    <a:pt x="758" y="2673"/>
                  </a:cubicBezTo>
                  <a:cubicBezTo>
                    <a:pt x="748" y="2670"/>
                    <a:pt x="753" y="2635"/>
                    <a:pt x="760" y="2619"/>
                  </a:cubicBezTo>
                  <a:cubicBezTo>
                    <a:pt x="766" y="2603"/>
                    <a:pt x="827" y="2461"/>
                    <a:pt x="1266" y="1832"/>
                  </a:cubicBezTo>
                  <a:cubicBezTo>
                    <a:pt x="1497" y="1537"/>
                    <a:pt x="2036" y="823"/>
                    <a:pt x="2343" y="608"/>
                  </a:cubicBezTo>
                  <a:cubicBezTo>
                    <a:pt x="2368" y="601"/>
                    <a:pt x="2368" y="601"/>
                    <a:pt x="2368" y="601"/>
                  </a:cubicBezTo>
                  <a:cubicBezTo>
                    <a:pt x="2376" y="604"/>
                    <a:pt x="2376" y="604"/>
                    <a:pt x="2376" y="604"/>
                  </a:cubicBezTo>
                  <a:cubicBezTo>
                    <a:pt x="2380" y="612"/>
                    <a:pt x="2380" y="612"/>
                    <a:pt x="2380" y="612"/>
                  </a:cubicBezTo>
                  <a:cubicBezTo>
                    <a:pt x="2325" y="418"/>
                    <a:pt x="2304" y="373"/>
                    <a:pt x="2219" y="205"/>
                  </a:cubicBezTo>
                  <a:close/>
                </a:path>
              </a:pathLst>
            </a:custGeom>
            <a:solidFill>
              <a:schemeClr val="accent3"/>
            </a:solidFill>
            <a:ln>
              <a:noFill/>
            </a:ln>
          </p:spPr>
          <p:txBody>
            <a:bodyPr vert="horz" wrap="square" lIns="34286" tIns="17143" rIns="34286" bIns="17143" numCol="1" anchor="t" anchorCtr="0" compatLnSpc="1">
              <a:prstTxWarp prst="textNoShape">
                <a:avLst/>
              </a:prstTxWarp>
            </a:bodyPr>
            <a:lstStyle/>
            <a:p>
              <a:endParaRPr lang="en-US" sz="675"/>
            </a:p>
          </p:txBody>
        </p:sp>
      </p:grpSp>
      <p:sp>
        <p:nvSpPr>
          <p:cNvPr id="27" name="Freeform 25">
            <a:extLst>
              <a:ext uri="{FF2B5EF4-FFF2-40B4-BE49-F238E27FC236}">
                <a16:creationId xmlns:a16="http://schemas.microsoft.com/office/drawing/2014/main" id="{66700EF0-1ED5-43B8-9995-14E66F40F069}"/>
              </a:ext>
            </a:extLst>
          </p:cNvPr>
          <p:cNvSpPr>
            <a:spLocks/>
          </p:cNvSpPr>
          <p:nvPr/>
        </p:nvSpPr>
        <p:spPr bwMode="auto">
          <a:xfrm>
            <a:off x="4755294" y="3484823"/>
            <a:ext cx="1215067" cy="1461479"/>
          </a:xfrm>
          <a:custGeom>
            <a:avLst/>
            <a:gdLst>
              <a:gd name="T0" fmla="*/ 1466 w 1562"/>
              <a:gd name="T1" fmla="*/ 4 h 1878"/>
              <a:gd name="T2" fmla="*/ 1462 w 1562"/>
              <a:gd name="T3" fmla="*/ 0 h 1878"/>
              <a:gd name="T4" fmla="*/ 1455 w 1562"/>
              <a:gd name="T5" fmla="*/ 0 h 1878"/>
              <a:gd name="T6" fmla="*/ 0 w 1562"/>
              <a:gd name="T7" fmla="*/ 1872 h 1878"/>
              <a:gd name="T8" fmla="*/ 3 w 1562"/>
              <a:gd name="T9" fmla="*/ 1876 h 1878"/>
              <a:gd name="T10" fmla="*/ 9 w 1562"/>
              <a:gd name="T11" fmla="*/ 1878 h 1878"/>
              <a:gd name="T12" fmla="*/ 1466 w 1562"/>
              <a:gd name="T13" fmla="*/ 4 h 1878"/>
            </a:gdLst>
            <a:ahLst/>
            <a:cxnLst>
              <a:cxn ang="0">
                <a:pos x="T0" y="T1"/>
              </a:cxn>
              <a:cxn ang="0">
                <a:pos x="T2" y="T3"/>
              </a:cxn>
              <a:cxn ang="0">
                <a:pos x="T4" y="T5"/>
              </a:cxn>
              <a:cxn ang="0">
                <a:pos x="T6" y="T7"/>
              </a:cxn>
              <a:cxn ang="0">
                <a:pos x="T8" y="T9"/>
              </a:cxn>
              <a:cxn ang="0">
                <a:pos x="T10" y="T11"/>
              </a:cxn>
              <a:cxn ang="0">
                <a:pos x="T12" y="T13"/>
              </a:cxn>
            </a:cxnLst>
            <a:rect l="0" t="0" r="r" b="b"/>
            <a:pathLst>
              <a:path w="1562" h="1878">
                <a:moveTo>
                  <a:pt x="1466" y="4"/>
                </a:moveTo>
                <a:cubicBezTo>
                  <a:pt x="1462" y="0"/>
                  <a:pt x="1462" y="0"/>
                  <a:pt x="1462" y="0"/>
                </a:cubicBezTo>
                <a:cubicBezTo>
                  <a:pt x="1455" y="0"/>
                  <a:pt x="1455" y="0"/>
                  <a:pt x="1455" y="0"/>
                </a:cubicBezTo>
                <a:cubicBezTo>
                  <a:pt x="1242" y="83"/>
                  <a:pt x="0" y="1734"/>
                  <a:pt x="0" y="1872"/>
                </a:cubicBezTo>
                <a:cubicBezTo>
                  <a:pt x="3" y="1876"/>
                  <a:pt x="3" y="1876"/>
                  <a:pt x="3" y="1876"/>
                </a:cubicBezTo>
                <a:cubicBezTo>
                  <a:pt x="9" y="1878"/>
                  <a:pt x="9" y="1878"/>
                  <a:pt x="9" y="1878"/>
                </a:cubicBezTo>
                <a:cubicBezTo>
                  <a:pt x="1035" y="1707"/>
                  <a:pt x="1562" y="842"/>
                  <a:pt x="1466" y="4"/>
                </a:cubicBezTo>
                <a:close/>
              </a:path>
            </a:pathLst>
          </a:custGeom>
          <a:solidFill>
            <a:schemeClr val="accent1"/>
          </a:solidFill>
          <a:ln>
            <a:noFill/>
          </a:ln>
        </p:spPr>
        <p:txBody>
          <a:bodyPr vert="horz" wrap="square" lIns="34286" tIns="17143" rIns="34286" bIns="17143" numCol="1" anchor="t" anchorCtr="0" compatLnSpc="1">
            <a:prstTxWarp prst="textNoShape">
              <a:avLst/>
            </a:prstTxWarp>
          </a:bodyPr>
          <a:lstStyle/>
          <a:p>
            <a:endParaRPr lang="en-US" sz="675"/>
          </a:p>
        </p:txBody>
      </p:sp>
      <p:sp>
        <p:nvSpPr>
          <p:cNvPr id="33" name="Oval 32">
            <a:extLst>
              <a:ext uri="{FF2B5EF4-FFF2-40B4-BE49-F238E27FC236}">
                <a16:creationId xmlns:a16="http://schemas.microsoft.com/office/drawing/2014/main" id="{184B6B4B-39DB-4F70-A44F-9A76C2E36234}"/>
              </a:ext>
            </a:extLst>
          </p:cNvPr>
          <p:cNvSpPr/>
          <p:nvPr/>
        </p:nvSpPr>
        <p:spPr>
          <a:xfrm>
            <a:off x="3600514" y="2758877"/>
            <a:ext cx="123041" cy="123041"/>
          </a:xfrm>
          <a:prstGeom prst="ellipse">
            <a:avLst/>
          </a:prstGeom>
          <a:solidFill>
            <a:schemeClr val="accent1"/>
          </a:solidFill>
          <a:ln w="53975">
            <a:solidFill>
              <a:schemeClr val="bg1"/>
            </a:solidFill>
          </a:ln>
          <a:effectLst>
            <a:outerShdw sx="122000" sy="122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35" name="Straight Connector 34">
            <a:extLst>
              <a:ext uri="{FF2B5EF4-FFF2-40B4-BE49-F238E27FC236}">
                <a16:creationId xmlns:a16="http://schemas.microsoft.com/office/drawing/2014/main" id="{6FA6286F-A7E8-4928-93FB-D72395256512}"/>
              </a:ext>
            </a:extLst>
          </p:cNvPr>
          <p:cNvCxnSpPr>
            <a:cxnSpLocks/>
          </p:cNvCxnSpPr>
          <p:nvPr/>
        </p:nvCxnSpPr>
        <p:spPr>
          <a:xfrm flipH="1" flipV="1">
            <a:off x="2521446" y="2820398"/>
            <a:ext cx="987322" cy="0"/>
          </a:xfrm>
          <a:prstGeom prst="line">
            <a:avLst/>
          </a:prstGeom>
          <a:ln>
            <a:solidFill>
              <a:schemeClr val="tx1">
                <a:alpha val="65000"/>
              </a:schemeClr>
            </a:solidFill>
            <a:headEnd type="oval" w="med" len="med"/>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3CE68E72-8AC6-475A-9501-11829BFF7A29}"/>
              </a:ext>
            </a:extLst>
          </p:cNvPr>
          <p:cNvGrpSpPr/>
          <p:nvPr/>
        </p:nvGrpSpPr>
        <p:grpSpPr>
          <a:xfrm>
            <a:off x="1408807" y="2481510"/>
            <a:ext cx="998991" cy="735536"/>
            <a:chOff x="3757308" y="3657691"/>
            <a:chExt cx="2664322" cy="1961683"/>
          </a:xfrm>
        </p:grpSpPr>
        <p:sp>
          <p:nvSpPr>
            <p:cNvPr id="36" name="TextBox 35">
              <a:extLst>
                <a:ext uri="{FF2B5EF4-FFF2-40B4-BE49-F238E27FC236}">
                  <a16:creationId xmlns:a16="http://schemas.microsoft.com/office/drawing/2014/main" id="{16833109-1AE3-4CC7-94A7-2F6B8F84CFF3}"/>
                </a:ext>
              </a:extLst>
            </p:cNvPr>
            <p:cNvSpPr txBox="1"/>
            <p:nvPr/>
          </p:nvSpPr>
          <p:spPr>
            <a:xfrm>
              <a:off x="3757308" y="3657691"/>
              <a:ext cx="2664322" cy="677197"/>
            </a:xfrm>
            <a:prstGeom prst="rect">
              <a:avLst/>
            </a:prstGeom>
            <a:noFill/>
          </p:spPr>
          <p:txBody>
            <a:bodyPr wrap="none" rtlCol="0">
              <a:spAutoFit/>
            </a:bodyPr>
            <a:lstStyle/>
            <a:p>
              <a:r>
                <a:rPr lang="tr-TR" sz="1050" dirty="0">
                  <a:latin typeface="Montserrat Light" panose="00000400000000000000" pitchFamily="50" charset="-94"/>
                </a:rPr>
                <a:t>Yetkili Servis</a:t>
              </a:r>
              <a:endParaRPr lang="en-US" sz="1050" dirty="0">
                <a:latin typeface="Montserrat Light" panose="00000400000000000000" pitchFamily="50" charset="-94"/>
              </a:endParaRPr>
            </a:p>
          </p:txBody>
        </p:sp>
        <p:sp>
          <p:nvSpPr>
            <p:cNvPr id="37" name="TextBox 36">
              <a:extLst>
                <a:ext uri="{FF2B5EF4-FFF2-40B4-BE49-F238E27FC236}">
                  <a16:creationId xmlns:a16="http://schemas.microsoft.com/office/drawing/2014/main" id="{369E504F-7A80-44A2-9A31-C46D896DB956}"/>
                </a:ext>
              </a:extLst>
            </p:cNvPr>
            <p:cNvSpPr txBox="1"/>
            <p:nvPr/>
          </p:nvSpPr>
          <p:spPr>
            <a:xfrm>
              <a:off x="3757308" y="4009803"/>
              <a:ext cx="2651499" cy="1559602"/>
            </a:xfrm>
            <a:prstGeom prst="rect">
              <a:avLst/>
            </a:prstGeom>
            <a:noFill/>
          </p:spPr>
          <p:txBody>
            <a:bodyPr wrap="none" rtlCol="0">
              <a:spAutoFit/>
            </a:bodyPr>
            <a:lstStyle/>
            <a:p>
              <a:r>
                <a:rPr lang="tr-TR" sz="3200" dirty="0">
                  <a:latin typeface="Montserrat Black" panose="00000A00000000000000" pitchFamily="2" charset="-94"/>
                </a:rPr>
                <a:t>+90</a:t>
              </a:r>
              <a:endParaRPr lang="en-US" sz="3200" dirty="0">
                <a:latin typeface="Montserrat Black" panose="00000A00000000000000" pitchFamily="2" charset="-94"/>
              </a:endParaRPr>
            </a:p>
          </p:txBody>
        </p:sp>
        <p:sp>
          <p:nvSpPr>
            <p:cNvPr id="38" name="TextBox 37">
              <a:extLst>
                <a:ext uri="{FF2B5EF4-FFF2-40B4-BE49-F238E27FC236}">
                  <a16:creationId xmlns:a16="http://schemas.microsoft.com/office/drawing/2014/main" id="{98573BC6-BA40-4611-BB84-04DBFB3E6E85}"/>
                </a:ext>
              </a:extLst>
            </p:cNvPr>
            <p:cNvSpPr txBox="1"/>
            <p:nvPr/>
          </p:nvSpPr>
          <p:spPr>
            <a:xfrm>
              <a:off x="3933371" y="5096085"/>
              <a:ext cx="1890454" cy="523289"/>
            </a:xfrm>
            <a:prstGeom prst="rect">
              <a:avLst/>
            </a:prstGeom>
            <a:noFill/>
          </p:spPr>
          <p:txBody>
            <a:bodyPr wrap="square" rtlCol="0">
              <a:spAutoFit/>
            </a:bodyPr>
            <a:lstStyle/>
            <a:p>
              <a:endParaRPr lang="en-US" sz="675" b="1" dirty="0"/>
            </a:p>
          </p:txBody>
        </p:sp>
      </p:grpSp>
      <p:sp>
        <p:nvSpPr>
          <p:cNvPr id="47" name="Oval 46">
            <a:extLst>
              <a:ext uri="{FF2B5EF4-FFF2-40B4-BE49-F238E27FC236}">
                <a16:creationId xmlns:a16="http://schemas.microsoft.com/office/drawing/2014/main" id="{E14867E8-2EA5-4BA4-B825-8430ECE077C8}"/>
              </a:ext>
            </a:extLst>
          </p:cNvPr>
          <p:cNvSpPr/>
          <p:nvPr/>
        </p:nvSpPr>
        <p:spPr>
          <a:xfrm>
            <a:off x="3248401" y="3812502"/>
            <a:ext cx="123041" cy="123041"/>
          </a:xfrm>
          <a:prstGeom prst="ellipse">
            <a:avLst/>
          </a:prstGeom>
          <a:solidFill>
            <a:schemeClr val="accent1"/>
          </a:solidFill>
          <a:ln w="53975">
            <a:solidFill>
              <a:schemeClr val="bg1"/>
            </a:solidFill>
          </a:ln>
          <a:effectLst>
            <a:outerShdw sx="122000" sy="122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48" name="Straight Connector 47">
            <a:extLst>
              <a:ext uri="{FF2B5EF4-FFF2-40B4-BE49-F238E27FC236}">
                <a16:creationId xmlns:a16="http://schemas.microsoft.com/office/drawing/2014/main" id="{9168E20B-7AC9-4A18-AB78-30D06B359DC3}"/>
              </a:ext>
            </a:extLst>
          </p:cNvPr>
          <p:cNvCxnSpPr>
            <a:cxnSpLocks/>
          </p:cNvCxnSpPr>
          <p:nvPr/>
        </p:nvCxnSpPr>
        <p:spPr>
          <a:xfrm flipH="1">
            <a:off x="2603555" y="3874022"/>
            <a:ext cx="562417" cy="0"/>
          </a:xfrm>
          <a:prstGeom prst="line">
            <a:avLst/>
          </a:prstGeom>
          <a:ln>
            <a:solidFill>
              <a:schemeClr val="tx1">
                <a:alpha val="65000"/>
              </a:schemeClr>
            </a:solidFill>
            <a:headEnd type="oval" w="med" len="med"/>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E5BED6A3-E273-4329-A48F-8012FD967B11}"/>
              </a:ext>
            </a:extLst>
          </p:cNvPr>
          <p:cNvGrpSpPr/>
          <p:nvPr/>
        </p:nvGrpSpPr>
        <p:grpSpPr>
          <a:xfrm>
            <a:off x="1218737" y="3429000"/>
            <a:ext cx="1286609" cy="912678"/>
            <a:chOff x="3250388" y="6858000"/>
            <a:chExt cx="3431405" cy="2434126"/>
          </a:xfrm>
        </p:grpSpPr>
        <p:sp>
          <p:nvSpPr>
            <p:cNvPr id="54" name="Rectangle: Rounded Corners 53">
              <a:extLst>
                <a:ext uri="{FF2B5EF4-FFF2-40B4-BE49-F238E27FC236}">
                  <a16:creationId xmlns:a16="http://schemas.microsoft.com/office/drawing/2014/main" id="{E9F8C92E-1565-45DB-A05A-B9CE8D0CD3C6}"/>
                </a:ext>
              </a:extLst>
            </p:cNvPr>
            <p:cNvSpPr/>
            <p:nvPr/>
          </p:nvSpPr>
          <p:spPr>
            <a:xfrm>
              <a:off x="3448051" y="6858000"/>
              <a:ext cx="3233742" cy="2434126"/>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grpSp>
          <p:nvGrpSpPr>
            <p:cNvPr id="49" name="Group 48">
              <a:extLst>
                <a:ext uri="{FF2B5EF4-FFF2-40B4-BE49-F238E27FC236}">
                  <a16:creationId xmlns:a16="http://schemas.microsoft.com/office/drawing/2014/main" id="{A73BE808-AA49-4667-9C8F-DA4914BB20BB}"/>
                </a:ext>
              </a:extLst>
            </p:cNvPr>
            <p:cNvGrpSpPr/>
            <p:nvPr/>
          </p:nvGrpSpPr>
          <p:grpSpPr>
            <a:xfrm>
              <a:off x="3250388" y="7089843"/>
              <a:ext cx="3309884" cy="2136862"/>
              <a:chOff x="3355163" y="3606471"/>
              <a:chExt cx="3309884" cy="2136862"/>
            </a:xfrm>
          </p:grpSpPr>
          <p:sp>
            <p:nvSpPr>
              <p:cNvPr id="50" name="TextBox 49">
                <a:extLst>
                  <a:ext uri="{FF2B5EF4-FFF2-40B4-BE49-F238E27FC236}">
                    <a16:creationId xmlns:a16="http://schemas.microsoft.com/office/drawing/2014/main" id="{61756552-8C38-406D-B2AB-684DA9EE3D5F}"/>
                  </a:ext>
                </a:extLst>
              </p:cNvPr>
              <p:cNvSpPr txBox="1"/>
              <p:nvPr/>
            </p:nvSpPr>
            <p:spPr>
              <a:xfrm>
                <a:off x="3495877" y="3606471"/>
                <a:ext cx="2732729" cy="677198"/>
              </a:xfrm>
              <a:prstGeom prst="rect">
                <a:avLst/>
              </a:prstGeom>
              <a:noFill/>
            </p:spPr>
            <p:txBody>
              <a:bodyPr wrap="none" rtlCol="0">
                <a:spAutoFit/>
              </a:bodyPr>
              <a:lstStyle/>
              <a:p>
                <a:r>
                  <a:rPr lang="tr-TR" sz="1050" dirty="0">
                    <a:solidFill>
                      <a:schemeClr val="bg1"/>
                    </a:solidFill>
                    <a:latin typeface="Montserrat Light" panose="00000400000000000000" pitchFamily="50" charset="-94"/>
                  </a:rPr>
                  <a:t>Proje Teslimi</a:t>
                </a:r>
                <a:endParaRPr lang="en-US" sz="1050" dirty="0">
                  <a:solidFill>
                    <a:schemeClr val="bg1"/>
                  </a:solidFill>
                  <a:latin typeface="Montserrat Light" panose="00000400000000000000" pitchFamily="50" charset="-94"/>
                </a:endParaRPr>
              </a:p>
            </p:txBody>
          </p:sp>
          <p:sp>
            <p:nvSpPr>
              <p:cNvPr id="51" name="TextBox 50">
                <a:extLst>
                  <a:ext uri="{FF2B5EF4-FFF2-40B4-BE49-F238E27FC236}">
                    <a16:creationId xmlns:a16="http://schemas.microsoft.com/office/drawing/2014/main" id="{0462423D-B92F-4C9A-8AFF-C78ABAC63826}"/>
                  </a:ext>
                </a:extLst>
              </p:cNvPr>
              <p:cNvSpPr txBox="1"/>
              <p:nvPr/>
            </p:nvSpPr>
            <p:spPr>
              <a:xfrm>
                <a:off x="3355163" y="4183728"/>
                <a:ext cx="3309884" cy="1559605"/>
              </a:xfrm>
              <a:prstGeom prst="rect">
                <a:avLst/>
              </a:prstGeom>
              <a:noFill/>
            </p:spPr>
            <p:txBody>
              <a:bodyPr wrap="none" rtlCol="0">
                <a:spAutoFit/>
              </a:bodyPr>
              <a:lstStyle/>
              <a:p>
                <a:r>
                  <a:rPr lang="tr-TR" sz="3200" dirty="0">
                    <a:solidFill>
                      <a:schemeClr val="bg1"/>
                    </a:solidFill>
                    <a:latin typeface="Montserrat Black" panose="00000A00000000000000" pitchFamily="2" charset="-94"/>
                  </a:rPr>
                  <a:t>+750</a:t>
                </a:r>
                <a:endParaRPr lang="en-US" sz="3200" dirty="0">
                  <a:solidFill>
                    <a:schemeClr val="bg1"/>
                  </a:solidFill>
                  <a:latin typeface="Montserrat Black" panose="00000A00000000000000" pitchFamily="2" charset="-94"/>
                </a:endParaRPr>
              </a:p>
            </p:txBody>
          </p:sp>
          <p:sp>
            <p:nvSpPr>
              <p:cNvPr id="52" name="TextBox 51">
                <a:extLst>
                  <a:ext uri="{FF2B5EF4-FFF2-40B4-BE49-F238E27FC236}">
                    <a16:creationId xmlns:a16="http://schemas.microsoft.com/office/drawing/2014/main" id="{30CFD23E-0DA5-4BF6-8AED-6810097C49DB}"/>
                  </a:ext>
                </a:extLst>
              </p:cNvPr>
              <p:cNvSpPr txBox="1"/>
              <p:nvPr/>
            </p:nvSpPr>
            <p:spPr>
              <a:xfrm>
                <a:off x="3933371" y="5096085"/>
                <a:ext cx="1890454" cy="523290"/>
              </a:xfrm>
              <a:prstGeom prst="rect">
                <a:avLst/>
              </a:prstGeom>
              <a:noFill/>
            </p:spPr>
            <p:txBody>
              <a:bodyPr wrap="square" rtlCol="0">
                <a:spAutoFit/>
              </a:bodyPr>
              <a:lstStyle/>
              <a:p>
                <a:endParaRPr lang="en-US" sz="675" b="1" dirty="0">
                  <a:solidFill>
                    <a:schemeClr val="bg1"/>
                  </a:solidFill>
                </a:endParaRPr>
              </a:p>
            </p:txBody>
          </p:sp>
        </p:grpSp>
      </p:grpSp>
      <p:grpSp>
        <p:nvGrpSpPr>
          <p:cNvPr id="73" name="Group 72">
            <a:extLst>
              <a:ext uri="{FF2B5EF4-FFF2-40B4-BE49-F238E27FC236}">
                <a16:creationId xmlns:a16="http://schemas.microsoft.com/office/drawing/2014/main" id="{88EBD313-DEF0-45F6-BE77-4F4A0C35D30B}"/>
              </a:ext>
            </a:extLst>
          </p:cNvPr>
          <p:cNvGrpSpPr/>
          <p:nvPr/>
        </p:nvGrpSpPr>
        <p:grpSpPr>
          <a:xfrm>
            <a:off x="6675502" y="2244203"/>
            <a:ext cx="2051800" cy="738664"/>
            <a:chOff x="17803659" y="3698130"/>
            <a:chExt cx="5472180" cy="1970026"/>
          </a:xfrm>
        </p:grpSpPr>
        <p:sp>
          <p:nvSpPr>
            <p:cNvPr id="55" name="Oval 54">
              <a:extLst>
                <a:ext uri="{FF2B5EF4-FFF2-40B4-BE49-F238E27FC236}">
                  <a16:creationId xmlns:a16="http://schemas.microsoft.com/office/drawing/2014/main" id="{AB4D134A-9DB9-4562-97DC-12091E86D009}"/>
                </a:ext>
              </a:extLst>
            </p:cNvPr>
            <p:cNvSpPr/>
            <p:nvPr/>
          </p:nvSpPr>
          <p:spPr>
            <a:xfrm>
              <a:off x="17803659" y="4119085"/>
              <a:ext cx="969583" cy="969583"/>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34286" rtlCol="0" anchor="ctr"/>
            <a:lstStyle/>
            <a:p>
              <a:pPr algn="ctr"/>
              <a:endParaRPr lang="en-US" sz="2475" dirty="0">
                <a:solidFill>
                  <a:schemeClr val="bg1"/>
                </a:solidFill>
                <a:latin typeface="Designball-Electronic-Device-01" pitchFamily="2" charset="0"/>
                <a:cs typeface="Arial" panose="020B0604020202020204" pitchFamily="34" charset="0"/>
              </a:endParaRPr>
            </a:p>
          </p:txBody>
        </p:sp>
        <p:sp>
          <p:nvSpPr>
            <p:cNvPr id="56" name="TextBox 55">
              <a:extLst>
                <a:ext uri="{FF2B5EF4-FFF2-40B4-BE49-F238E27FC236}">
                  <a16:creationId xmlns:a16="http://schemas.microsoft.com/office/drawing/2014/main" id="{870A2889-CBD3-4D11-BEAD-943E4675970C}"/>
                </a:ext>
              </a:extLst>
            </p:cNvPr>
            <p:cNvSpPr txBox="1"/>
            <p:nvPr/>
          </p:nvSpPr>
          <p:spPr>
            <a:xfrm>
              <a:off x="19166445" y="3698130"/>
              <a:ext cx="4109394" cy="1970026"/>
            </a:xfrm>
            <a:prstGeom prst="rect">
              <a:avLst/>
            </a:prstGeom>
            <a:noFill/>
          </p:spPr>
          <p:txBody>
            <a:bodyPr wrap="square" rtlCol="0">
              <a:spAutoFit/>
            </a:bodyPr>
            <a:lstStyle/>
            <a:p>
              <a:pPr algn="l"/>
              <a:r>
                <a:rPr lang="tr-TR" sz="1050" b="0" i="0" u="none" strike="noStrike" baseline="0" dirty="0">
                  <a:latin typeface="Montserrat Light" panose="00000400000000000000" pitchFamily="50" charset="-94"/>
                </a:rPr>
                <a:t>Türkiye’nin Her Noktasına</a:t>
              </a:r>
            </a:p>
            <a:p>
              <a:pPr algn="l"/>
              <a:r>
                <a:rPr lang="tr-TR" sz="1050" b="0" i="0" u="none" strike="noStrike" baseline="0" dirty="0">
                  <a:latin typeface="Montserrat Light" panose="00000400000000000000" pitchFamily="50" charset="-94"/>
                </a:rPr>
                <a:t>Uzanan Geniş Servis Ağı</a:t>
              </a:r>
              <a:endParaRPr lang="tr-TR" sz="1050" dirty="0">
                <a:latin typeface="Montserrat Light" panose="00000400000000000000" pitchFamily="50" charset="-94"/>
              </a:endParaRPr>
            </a:p>
          </p:txBody>
        </p:sp>
      </p:grpSp>
      <p:sp>
        <p:nvSpPr>
          <p:cNvPr id="57" name="Oval 56">
            <a:extLst>
              <a:ext uri="{FF2B5EF4-FFF2-40B4-BE49-F238E27FC236}">
                <a16:creationId xmlns:a16="http://schemas.microsoft.com/office/drawing/2014/main" id="{0A49981C-E373-4003-85E9-4BEBEDD62E87}"/>
              </a:ext>
            </a:extLst>
          </p:cNvPr>
          <p:cNvSpPr/>
          <p:nvPr/>
        </p:nvSpPr>
        <p:spPr>
          <a:xfrm flipH="1">
            <a:off x="5273827" y="2522293"/>
            <a:ext cx="123041" cy="123041"/>
          </a:xfrm>
          <a:prstGeom prst="ellipse">
            <a:avLst/>
          </a:prstGeom>
          <a:solidFill>
            <a:schemeClr val="accent1"/>
          </a:solidFill>
          <a:ln w="53975">
            <a:solidFill>
              <a:schemeClr val="bg1"/>
            </a:solidFill>
          </a:ln>
          <a:effectLst>
            <a:outerShdw sx="122000" sy="122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58" name="Straight Connector 57">
            <a:extLst>
              <a:ext uri="{FF2B5EF4-FFF2-40B4-BE49-F238E27FC236}">
                <a16:creationId xmlns:a16="http://schemas.microsoft.com/office/drawing/2014/main" id="{5ED445B0-4F9E-4AB2-8EAC-C49BF1A98019}"/>
              </a:ext>
            </a:extLst>
          </p:cNvPr>
          <p:cNvCxnSpPr>
            <a:cxnSpLocks/>
          </p:cNvCxnSpPr>
          <p:nvPr/>
        </p:nvCxnSpPr>
        <p:spPr>
          <a:xfrm flipV="1">
            <a:off x="5488614" y="2583814"/>
            <a:ext cx="987322" cy="0"/>
          </a:xfrm>
          <a:prstGeom prst="line">
            <a:avLst/>
          </a:prstGeom>
          <a:ln>
            <a:solidFill>
              <a:schemeClr val="tx1">
                <a:alpha val="65000"/>
              </a:schemeClr>
            </a:solidFill>
            <a:headEnd type="oval" w="med" len="med"/>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AF3A7783-28EE-476D-9913-295CCB6C550D}"/>
              </a:ext>
            </a:extLst>
          </p:cNvPr>
          <p:cNvGrpSpPr/>
          <p:nvPr/>
        </p:nvGrpSpPr>
        <p:grpSpPr>
          <a:xfrm>
            <a:off x="6917668" y="3111649"/>
            <a:ext cx="2057102" cy="577081"/>
            <a:chOff x="18449516" y="6011624"/>
            <a:chExt cx="5486320" cy="1539083"/>
          </a:xfrm>
        </p:grpSpPr>
        <p:sp>
          <p:nvSpPr>
            <p:cNvPr id="60" name="Oval 59">
              <a:extLst>
                <a:ext uri="{FF2B5EF4-FFF2-40B4-BE49-F238E27FC236}">
                  <a16:creationId xmlns:a16="http://schemas.microsoft.com/office/drawing/2014/main" id="{08F71F06-A6BC-404A-9F89-5E4DC2736BF4}"/>
                </a:ext>
              </a:extLst>
            </p:cNvPr>
            <p:cNvSpPr/>
            <p:nvPr/>
          </p:nvSpPr>
          <p:spPr>
            <a:xfrm>
              <a:off x="18449516" y="6203941"/>
              <a:ext cx="969583" cy="969583"/>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2700" dirty="0">
                <a:solidFill>
                  <a:schemeClr val="bg1"/>
                </a:solidFill>
                <a:latin typeface="Designball-Electronic-Device-01" pitchFamily="2" charset="0"/>
                <a:cs typeface="Arial" panose="020B0604020202020204" pitchFamily="34" charset="0"/>
              </a:endParaRPr>
            </a:p>
          </p:txBody>
        </p:sp>
        <p:sp>
          <p:nvSpPr>
            <p:cNvPr id="61" name="TextBox 60">
              <a:extLst>
                <a:ext uri="{FF2B5EF4-FFF2-40B4-BE49-F238E27FC236}">
                  <a16:creationId xmlns:a16="http://schemas.microsoft.com/office/drawing/2014/main" id="{78F75C20-1C95-4288-A78C-BFD6A8C93091}"/>
                </a:ext>
              </a:extLst>
            </p:cNvPr>
            <p:cNvSpPr txBox="1"/>
            <p:nvPr/>
          </p:nvSpPr>
          <p:spPr>
            <a:xfrm>
              <a:off x="19826442" y="6011624"/>
              <a:ext cx="4109394" cy="1539083"/>
            </a:xfrm>
            <a:prstGeom prst="rect">
              <a:avLst/>
            </a:prstGeom>
            <a:noFill/>
          </p:spPr>
          <p:txBody>
            <a:bodyPr wrap="square" rtlCol="0">
              <a:spAutoFit/>
            </a:bodyPr>
            <a:lstStyle/>
            <a:p>
              <a:pPr algn="l"/>
              <a:r>
                <a:rPr lang="tr-TR" sz="1050" b="0" i="0" u="none" strike="noStrike" baseline="0" dirty="0">
                  <a:latin typeface="Montserrat Light" panose="00000400000000000000" pitchFamily="50" charset="-94"/>
                </a:rPr>
                <a:t>Tüm Projelerimizde</a:t>
              </a:r>
            </a:p>
            <a:p>
              <a:pPr algn="l"/>
              <a:r>
                <a:rPr lang="tr-TR" sz="1050" b="0" i="0" u="none" strike="noStrike" baseline="0" dirty="0">
                  <a:latin typeface="Montserrat Light" panose="00000400000000000000" pitchFamily="50" charset="-94"/>
                </a:rPr>
                <a:t>Güvenli ve Sorunsuz</a:t>
              </a:r>
            </a:p>
            <a:p>
              <a:pPr algn="l"/>
              <a:r>
                <a:rPr lang="tr-TR" sz="1050" b="0" i="0" u="none" strike="noStrike" baseline="0" dirty="0">
                  <a:latin typeface="Montserrat Light" panose="00000400000000000000" pitchFamily="50" charset="-94"/>
                </a:rPr>
                <a:t>Teslim</a:t>
              </a:r>
              <a:endParaRPr lang="tr-TR" sz="1050" dirty="0">
                <a:latin typeface="Montserrat Light" panose="00000400000000000000" pitchFamily="50" charset="-94"/>
              </a:endParaRPr>
            </a:p>
          </p:txBody>
        </p:sp>
      </p:grpSp>
      <p:sp>
        <p:nvSpPr>
          <p:cNvPr id="63" name="Oval 62">
            <a:extLst>
              <a:ext uri="{FF2B5EF4-FFF2-40B4-BE49-F238E27FC236}">
                <a16:creationId xmlns:a16="http://schemas.microsoft.com/office/drawing/2014/main" id="{4C02B9B3-654C-48BA-9467-E6BEB4ABF2BD}"/>
              </a:ext>
            </a:extLst>
          </p:cNvPr>
          <p:cNvSpPr/>
          <p:nvPr/>
        </p:nvSpPr>
        <p:spPr>
          <a:xfrm flipH="1">
            <a:off x="5515992" y="3304013"/>
            <a:ext cx="123041" cy="123041"/>
          </a:xfrm>
          <a:prstGeom prst="ellipse">
            <a:avLst/>
          </a:prstGeom>
          <a:solidFill>
            <a:schemeClr val="accent1"/>
          </a:solidFill>
          <a:ln w="53975">
            <a:solidFill>
              <a:schemeClr val="bg1"/>
            </a:solidFill>
          </a:ln>
          <a:effectLst>
            <a:outerShdw sx="122000" sy="122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64" name="Straight Connector 63">
            <a:extLst>
              <a:ext uri="{FF2B5EF4-FFF2-40B4-BE49-F238E27FC236}">
                <a16:creationId xmlns:a16="http://schemas.microsoft.com/office/drawing/2014/main" id="{DADB3879-CCC5-4F60-979C-E619302FE6A6}"/>
              </a:ext>
            </a:extLst>
          </p:cNvPr>
          <p:cNvCxnSpPr>
            <a:cxnSpLocks/>
          </p:cNvCxnSpPr>
          <p:nvPr/>
        </p:nvCxnSpPr>
        <p:spPr>
          <a:xfrm flipV="1">
            <a:off x="5730778" y="3365534"/>
            <a:ext cx="987322" cy="0"/>
          </a:xfrm>
          <a:prstGeom prst="line">
            <a:avLst/>
          </a:prstGeom>
          <a:ln>
            <a:solidFill>
              <a:schemeClr val="tx1">
                <a:alpha val="65000"/>
              </a:schemeClr>
            </a:solidFill>
            <a:headEnd type="oval" w="med" len="med"/>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45E74674-831C-4329-BCCD-8C4A57F32C5C}"/>
              </a:ext>
            </a:extLst>
          </p:cNvPr>
          <p:cNvGrpSpPr/>
          <p:nvPr/>
        </p:nvGrpSpPr>
        <p:grpSpPr>
          <a:xfrm>
            <a:off x="6360737" y="4001743"/>
            <a:ext cx="2057102" cy="577081"/>
            <a:chOff x="16964174" y="8385519"/>
            <a:chExt cx="5486320" cy="1539083"/>
          </a:xfrm>
        </p:grpSpPr>
        <p:sp>
          <p:nvSpPr>
            <p:cNvPr id="65" name="Oval 64">
              <a:extLst>
                <a:ext uri="{FF2B5EF4-FFF2-40B4-BE49-F238E27FC236}">
                  <a16:creationId xmlns:a16="http://schemas.microsoft.com/office/drawing/2014/main" id="{ACD089E9-E677-497A-BFC5-CA5242448BAD}"/>
                </a:ext>
              </a:extLst>
            </p:cNvPr>
            <p:cNvSpPr/>
            <p:nvPr/>
          </p:nvSpPr>
          <p:spPr>
            <a:xfrm>
              <a:off x="16964174" y="8577836"/>
              <a:ext cx="969583" cy="969583"/>
            </a:xfrm>
            <a:prstGeom prst="ellipse">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en-US" sz="2700" dirty="0">
                <a:solidFill>
                  <a:schemeClr val="bg1"/>
                </a:solidFill>
                <a:latin typeface="Designball-Electronic-Device-01" pitchFamily="2" charset="0"/>
                <a:cs typeface="Arial" panose="020B0604020202020204" pitchFamily="34" charset="0"/>
              </a:endParaRPr>
            </a:p>
          </p:txBody>
        </p:sp>
        <p:sp>
          <p:nvSpPr>
            <p:cNvPr id="66" name="TextBox 65">
              <a:extLst>
                <a:ext uri="{FF2B5EF4-FFF2-40B4-BE49-F238E27FC236}">
                  <a16:creationId xmlns:a16="http://schemas.microsoft.com/office/drawing/2014/main" id="{2DF30B3C-1634-4C59-828A-C2533687C567}"/>
                </a:ext>
              </a:extLst>
            </p:cNvPr>
            <p:cNvSpPr txBox="1"/>
            <p:nvPr/>
          </p:nvSpPr>
          <p:spPr>
            <a:xfrm>
              <a:off x="18341100" y="8385519"/>
              <a:ext cx="4109394" cy="1539083"/>
            </a:xfrm>
            <a:prstGeom prst="rect">
              <a:avLst/>
            </a:prstGeom>
            <a:noFill/>
          </p:spPr>
          <p:txBody>
            <a:bodyPr wrap="square" rtlCol="0">
              <a:spAutoFit/>
            </a:bodyPr>
            <a:lstStyle/>
            <a:p>
              <a:pPr algn="l"/>
              <a:r>
                <a:rPr lang="tr-TR" sz="1050" b="0" i="0" u="none" strike="noStrike" baseline="0" dirty="0">
                  <a:latin typeface="Montserrat Light" panose="00000400000000000000" pitchFamily="50" charset="-94"/>
                </a:rPr>
                <a:t>Pompa ve Hidrofor Alanında</a:t>
              </a:r>
            </a:p>
            <a:p>
              <a:pPr algn="l"/>
              <a:r>
                <a:rPr lang="tr-TR" sz="1050" b="0" i="0" u="none" strike="noStrike" baseline="0" dirty="0">
                  <a:latin typeface="Montserrat Light" panose="00000400000000000000" pitchFamily="50" charset="-94"/>
                </a:rPr>
                <a:t>%100 Yerli Üretim</a:t>
              </a:r>
              <a:endParaRPr lang="tr-TR" sz="1050" dirty="0">
                <a:latin typeface="Montserrat Light" panose="00000400000000000000" pitchFamily="50" charset="-94"/>
              </a:endParaRPr>
            </a:p>
          </p:txBody>
        </p:sp>
      </p:grpSp>
      <p:sp>
        <p:nvSpPr>
          <p:cNvPr id="68" name="Oval 67">
            <a:extLst>
              <a:ext uri="{FF2B5EF4-FFF2-40B4-BE49-F238E27FC236}">
                <a16:creationId xmlns:a16="http://schemas.microsoft.com/office/drawing/2014/main" id="{B7D2FB47-4D86-426A-AEB3-6449410A1CEC}"/>
              </a:ext>
            </a:extLst>
          </p:cNvPr>
          <p:cNvSpPr/>
          <p:nvPr/>
        </p:nvSpPr>
        <p:spPr>
          <a:xfrm flipH="1">
            <a:off x="5683112" y="4194107"/>
            <a:ext cx="123041" cy="123041"/>
          </a:xfrm>
          <a:prstGeom prst="ellipse">
            <a:avLst/>
          </a:prstGeom>
          <a:solidFill>
            <a:schemeClr val="accent1"/>
          </a:solidFill>
          <a:ln w="53975">
            <a:solidFill>
              <a:schemeClr val="bg1"/>
            </a:solidFill>
          </a:ln>
          <a:effectLst>
            <a:outerShdw sx="122000" sy="122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cxnSp>
        <p:nvCxnSpPr>
          <p:cNvPr id="69" name="Straight Connector 68">
            <a:extLst>
              <a:ext uri="{FF2B5EF4-FFF2-40B4-BE49-F238E27FC236}">
                <a16:creationId xmlns:a16="http://schemas.microsoft.com/office/drawing/2014/main" id="{67F1B428-5190-4CEA-8100-F5EE5E5B9B66}"/>
              </a:ext>
            </a:extLst>
          </p:cNvPr>
          <p:cNvCxnSpPr>
            <a:cxnSpLocks/>
          </p:cNvCxnSpPr>
          <p:nvPr/>
        </p:nvCxnSpPr>
        <p:spPr>
          <a:xfrm flipV="1">
            <a:off x="5897899" y="4255629"/>
            <a:ext cx="371092" cy="0"/>
          </a:xfrm>
          <a:prstGeom prst="line">
            <a:avLst/>
          </a:prstGeom>
          <a:ln>
            <a:solidFill>
              <a:schemeClr val="tx1">
                <a:alpha val="65000"/>
              </a:schemeClr>
            </a:solidFill>
            <a:headEnd type="oval" w="med" len="med"/>
          </a:ln>
        </p:spPr>
        <p:style>
          <a:lnRef idx="1">
            <a:schemeClr val="accent1"/>
          </a:lnRef>
          <a:fillRef idx="0">
            <a:schemeClr val="accent1"/>
          </a:fillRef>
          <a:effectRef idx="0">
            <a:schemeClr val="accent1"/>
          </a:effectRef>
          <a:fontRef idx="minor">
            <a:schemeClr val="tx1"/>
          </a:fontRef>
        </p:style>
      </p:cxnSp>
      <p:sp>
        <p:nvSpPr>
          <p:cNvPr id="46" name="Metin kutusu 45">
            <a:extLst>
              <a:ext uri="{FF2B5EF4-FFF2-40B4-BE49-F238E27FC236}">
                <a16:creationId xmlns:a16="http://schemas.microsoft.com/office/drawing/2014/main" id="{D09ABF38-5E64-104C-6C22-35B8A0D19D09}"/>
              </a:ext>
            </a:extLst>
          </p:cNvPr>
          <p:cNvSpPr txBox="1"/>
          <p:nvPr/>
        </p:nvSpPr>
        <p:spPr>
          <a:xfrm>
            <a:off x="423326" y="291423"/>
            <a:ext cx="4681904" cy="369332"/>
          </a:xfrm>
          <a:prstGeom prst="rect">
            <a:avLst/>
          </a:prstGeom>
          <a:noFill/>
        </p:spPr>
        <p:txBody>
          <a:bodyPr wrap="square">
            <a:spAutoFit/>
          </a:bodyPr>
          <a:lstStyle/>
          <a:p>
            <a:r>
              <a:rPr lang="tr-TR" b="1" dirty="0">
                <a:solidFill>
                  <a:schemeClr val="bg1"/>
                </a:solidFill>
                <a:latin typeface="Montserrat Black" panose="00000A00000000000000" pitchFamily="50" charset="0"/>
              </a:rPr>
              <a:t>HAKKIMIZDA</a:t>
            </a:r>
            <a:endParaRPr lang="en-US" dirty="0">
              <a:solidFill>
                <a:schemeClr val="bg1"/>
              </a:solidFill>
              <a:latin typeface="Montserrat Black" panose="00000A00000000000000" pitchFamily="50" charset="0"/>
            </a:endParaRPr>
          </a:p>
        </p:txBody>
      </p:sp>
    </p:spTree>
    <p:extLst>
      <p:ext uri="{BB962C8B-B14F-4D97-AF65-F5344CB8AC3E}">
        <p14:creationId xmlns:p14="http://schemas.microsoft.com/office/powerpoint/2010/main" val="3456702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14:bounceEnd="80000">
                                          <p:cBhvr additive="base">
                                            <p:cTn id="10" dur="1500" fill="hold"/>
                                            <p:tgtEl>
                                              <p:spTgt spid="28"/>
                                            </p:tgtEl>
                                            <p:attrNameLst>
                                              <p:attrName>ppt_x</p:attrName>
                                            </p:attrNameLst>
                                          </p:cBhvr>
                                          <p:tavLst>
                                            <p:tav tm="0">
                                              <p:val>
                                                <p:strVal val="#ppt_x"/>
                                              </p:val>
                                            </p:tav>
                                            <p:tav tm="100000">
                                              <p:val>
                                                <p:strVal val="#ppt_x"/>
                                              </p:val>
                                            </p:tav>
                                          </p:tavLst>
                                        </p:anim>
                                        <p:anim calcmode="lin" valueType="num" p14:bounceEnd="80000">
                                          <p:cBhvr additive="base">
                                            <p:cTn id="11" dur="1500" fill="hold"/>
                                            <p:tgtEl>
                                              <p:spTgt spid="28"/>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80000">
                                      <p:stCondLst>
                                        <p:cond delay="200"/>
                                      </p:stCondLst>
                                      <p:childTnLst>
                                        <p:set>
                                          <p:cBhvr>
                                            <p:cTn id="13" dur="1" fill="hold">
                                              <p:stCondLst>
                                                <p:cond delay="0"/>
                                              </p:stCondLst>
                                            </p:cTn>
                                            <p:tgtEl>
                                              <p:spTgt spid="29"/>
                                            </p:tgtEl>
                                            <p:attrNameLst>
                                              <p:attrName>style.visibility</p:attrName>
                                            </p:attrNameLst>
                                          </p:cBhvr>
                                          <p:to>
                                            <p:strVal val="visible"/>
                                          </p:to>
                                        </p:set>
                                        <p:anim calcmode="lin" valueType="num" p14:bounceEnd="80000">
                                          <p:cBhvr additive="base">
                                            <p:cTn id="14" dur="1500" fill="hold"/>
                                            <p:tgtEl>
                                              <p:spTgt spid="29"/>
                                            </p:tgtEl>
                                            <p:attrNameLst>
                                              <p:attrName>ppt_x</p:attrName>
                                            </p:attrNameLst>
                                          </p:cBhvr>
                                          <p:tavLst>
                                            <p:tav tm="0">
                                              <p:val>
                                                <p:strVal val="#ppt_x"/>
                                              </p:val>
                                            </p:tav>
                                            <p:tav tm="100000">
                                              <p:val>
                                                <p:strVal val="#ppt_x"/>
                                              </p:val>
                                            </p:tav>
                                          </p:tavLst>
                                        </p:anim>
                                        <p:anim calcmode="lin" valueType="num" p14:bounceEnd="80000">
                                          <p:cBhvr additive="base">
                                            <p:cTn id="15" dur="1500" fill="hold"/>
                                            <p:tgtEl>
                                              <p:spTgt spid="2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14:presetBounceEnd="80000">
                                      <p:stCondLst>
                                        <p:cond delay="400"/>
                                      </p:stCondLst>
                                      <p:childTnLst>
                                        <p:set>
                                          <p:cBhvr>
                                            <p:cTn id="17" dur="1" fill="hold">
                                              <p:stCondLst>
                                                <p:cond delay="0"/>
                                              </p:stCondLst>
                                            </p:cTn>
                                            <p:tgtEl>
                                              <p:spTgt spid="30"/>
                                            </p:tgtEl>
                                            <p:attrNameLst>
                                              <p:attrName>style.visibility</p:attrName>
                                            </p:attrNameLst>
                                          </p:cBhvr>
                                          <p:to>
                                            <p:strVal val="visible"/>
                                          </p:to>
                                        </p:set>
                                        <p:anim calcmode="lin" valueType="num" p14:bounceEnd="80000">
                                          <p:cBhvr additive="base">
                                            <p:cTn id="18" dur="1500" fill="hold"/>
                                            <p:tgtEl>
                                              <p:spTgt spid="30"/>
                                            </p:tgtEl>
                                            <p:attrNameLst>
                                              <p:attrName>ppt_x</p:attrName>
                                            </p:attrNameLst>
                                          </p:cBhvr>
                                          <p:tavLst>
                                            <p:tav tm="0">
                                              <p:val>
                                                <p:strVal val="#ppt_x"/>
                                              </p:val>
                                            </p:tav>
                                            <p:tav tm="100000">
                                              <p:val>
                                                <p:strVal val="#ppt_x"/>
                                              </p:val>
                                            </p:tav>
                                          </p:tavLst>
                                        </p:anim>
                                        <p:anim calcmode="lin" valueType="num" p14:bounceEnd="80000">
                                          <p:cBhvr additive="base">
                                            <p:cTn id="19" dur="1500" fill="hold"/>
                                            <p:tgtEl>
                                              <p:spTgt spid="3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80000">
                                      <p:stCondLst>
                                        <p:cond delay="600"/>
                                      </p:stCondLst>
                                      <p:childTnLst>
                                        <p:set>
                                          <p:cBhvr>
                                            <p:cTn id="21" dur="1" fill="hold">
                                              <p:stCondLst>
                                                <p:cond delay="0"/>
                                              </p:stCondLst>
                                            </p:cTn>
                                            <p:tgtEl>
                                              <p:spTgt spid="31"/>
                                            </p:tgtEl>
                                            <p:attrNameLst>
                                              <p:attrName>style.visibility</p:attrName>
                                            </p:attrNameLst>
                                          </p:cBhvr>
                                          <p:to>
                                            <p:strVal val="visible"/>
                                          </p:to>
                                        </p:set>
                                        <p:anim calcmode="lin" valueType="num" p14:bounceEnd="80000">
                                          <p:cBhvr additive="base">
                                            <p:cTn id="22" dur="1500" fill="hold"/>
                                            <p:tgtEl>
                                              <p:spTgt spid="31"/>
                                            </p:tgtEl>
                                            <p:attrNameLst>
                                              <p:attrName>ppt_x</p:attrName>
                                            </p:attrNameLst>
                                          </p:cBhvr>
                                          <p:tavLst>
                                            <p:tav tm="0">
                                              <p:val>
                                                <p:strVal val="#ppt_x"/>
                                              </p:val>
                                            </p:tav>
                                            <p:tav tm="100000">
                                              <p:val>
                                                <p:strVal val="#ppt_x"/>
                                              </p:val>
                                            </p:tav>
                                          </p:tavLst>
                                        </p:anim>
                                        <p:anim calcmode="lin" valueType="num" p14:bounceEnd="80000">
                                          <p:cBhvr additive="base">
                                            <p:cTn id="23" dur="1500" fill="hold"/>
                                            <p:tgtEl>
                                              <p:spTgt spid="3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14:presetBounceEnd="80000">
                                      <p:stCondLst>
                                        <p:cond delay="800"/>
                                      </p:stCondLst>
                                      <p:childTnLst>
                                        <p:set>
                                          <p:cBhvr>
                                            <p:cTn id="25" dur="1" fill="hold">
                                              <p:stCondLst>
                                                <p:cond delay="0"/>
                                              </p:stCondLst>
                                            </p:cTn>
                                            <p:tgtEl>
                                              <p:spTgt spid="27"/>
                                            </p:tgtEl>
                                            <p:attrNameLst>
                                              <p:attrName>style.visibility</p:attrName>
                                            </p:attrNameLst>
                                          </p:cBhvr>
                                          <p:to>
                                            <p:strVal val="visible"/>
                                          </p:to>
                                        </p:set>
                                        <p:anim calcmode="lin" valueType="num" p14:bounceEnd="80000">
                                          <p:cBhvr additive="base">
                                            <p:cTn id="26" dur="1500" fill="hold"/>
                                            <p:tgtEl>
                                              <p:spTgt spid="27"/>
                                            </p:tgtEl>
                                            <p:attrNameLst>
                                              <p:attrName>ppt_x</p:attrName>
                                            </p:attrNameLst>
                                          </p:cBhvr>
                                          <p:tavLst>
                                            <p:tav tm="0">
                                              <p:val>
                                                <p:strVal val="#ppt_x"/>
                                              </p:val>
                                            </p:tav>
                                            <p:tav tm="100000">
                                              <p:val>
                                                <p:strVal val="#ppt_x"/>
                                              </p:val>
                                            </p:tav>
                                          </p:tavLst>
                                        </p:anim>
                                        <p:anim calcmode="lin" valueType="num" p14:bounceEnd="80000">
                                          <p:cBhvr additive="base">
                                            <p:cTn id="27" dur="1500" fill="hold"/>
                                            <p:tgtEl>
                                              <p:spTgt spid="27"/>
                                            </p:tgtEl>
                                            <p:attrNameLst>
                                              <p:attrName>ppt_y</p:attrName>
                                            </p:attrNameLst>
                                          </p:cBhvr>
                                          <p:tavLst>
                                            <p:tav tm="0">
                                              <p:val>
                                                <p:strVal val="1+#ppt_h/2"/>
                                              </p:val>
                                            </p:tav>
                                            <p:tav tm="100000">
                                              <p:val>
                                                <p:strVal val="#ppt_y"/>
                                              </p:val>
                                            </p:tav>
                                          </p:tavLst>
                                        </p:anim>
                                      </p:childTnLst>
                                    </p:cTn>
                                  </p:par>
                                  <p:par>
                                    <p:cTn id="28" presetID="49" presetClass="entr" presetSubtype="0" decel="100000" fill="hold" grpId="0" nodeType="withEffect">
                                      <p:stCondLst>
                                        <p:cond delay="500"/>
                                      </p:stCondLst>
                                      <p:childTnLst>
                                        <p:set>
                                          <p:cBhvr>
                                            <p:cTn id="29" dur="1" fill="hold">
                                              <p:stCondLst>
                                                <p:cond delay="0"/>
                                              </p:stCondLst>
                                            </p:cTn>
                                            <p:tgtEl>
                                              <p:spTgt spid="33"/>
                                            </p:tgtEl>
                                            <p:attrNameLst>
                                              <p:attrName>style.visibility</p:attrName>
                                            </p:attrNameLst>
                                          </p:cBhvr>
                                          <p:to>
                                            <p:strVal val="visible"/>
                                          </p:to>
                                        </p:set>
                                        <p:anim calcmode="lin" valueType="num">
                                          <p:cBhvr>
                                            <p:cTn id="30" dur="300" fill="hold"/>
                                            <p:tgtEl>
                                              <p:spTgt spid="33"/>
                                            </p:tgtEl>
                                            <p:attrNameLst>
                                              <p:attrName>ppt_w</p:attrName>
                                            </p:attrNameLst>
                                          </p:cBhvr>
                                          <p:tavLst>
                                            <p:tav tm="0">
                                              <p:val>
                                                <p:fltVal val="0"/>
                                              </p:val>
                                            </p:tav>
                                            <p:tav tm="100000">
                                              <p:val>
                                                <p:strVal val="#ppt_w"/>
                                              </p:val>
                                            </p:tav>
                                          </p:tavLst>
                                        </p:anim>
                                        <p:anim calcmode="lin" valueType="num">
                                          <p:cBhvr>
                                            <p:cTn id="31" dur="300" fill="hold"/>
                                            <p:tgtEl>
                                              <p:spTgt spid="33"/>
                                            </p:tgtEl>
                                            <p:attrNameLst>
                                              <p:attrName>ppt_h</p:attrName>
                                            </p:attrNameLst>
                                          </p:cBhvr>
                                          <p:tavLst>
                                            <p:tav tm="0">
                                              <p:val>
                                                <p:fltVal val="0"/>
                                              </p:val>
                                            </p:tav>
                                            <p:tav tm="100000">
                                              <p:val>
                                                <p:strVal val="#ppt_h"/>
                                              </p:val>
                                            </p:tav>
                                          </p:tavLst>
                                        </p:anim>
                                        <p:anim calcmode="lin" valueType="num">
                                          <p:cBhvr>
                                            <p:cTn id="32" dur="300" fill="hold"/>
                                            <p:tgtEl>
                                              <p:spTgt spid="33"/>
                                            </p:tgtEl>
                                            <p:attrNameLst>
                                              <p:attrName>style.rotation</p:attrName>
                                            </p:attrNameLst>
                                          </p:cBhvr>
                                          <p:tavLst>
                                            <p:tav tm="0">
                                              <p:val>
                                                <p:fltVal val="360"/>
                                              </p:val>
                                            </p:tav>
                                            <p:tav tm="100000">
                                              <p:val>
                                                <p:fltVal val="0"/>
                                              </p:val>
                                            </p:tav>
                                          </p:tavLst>
                                        </p:anim>
                                        <p:animEffect transition="in" filter="fade">
                                          <p:cBhvr>
                                            <p:cTn id="33" dur="300"/>
                                            <p:tgtEl>
                                              <p:spTgt spid="33"/>
                                            </p:tgtEl>
                                          </p:cBhvr>
                                        </p:animEffect>
                                      </p:childTnLst>
                                    </p:cTn>
                                  </p:par>
                                  <p:par>
                                    <p:cTn id="34" presetID="49" presetClass="entr" presetSubtype="0" decel="100000" fill="hold" grpId="0" nodeType="withEffect">
                                      <p:stCondLst>
                                        <p:cond delay="700"/>
                                      </p:stCondLst>
                                      <p:childTnLst>
                                        <p:set>
                                          <p:cBhvr>
                                            <p:cTn id="35" dur="1" fill="hold">
                                              <p:stCondLst>
                                                <p:cond delay="0"/>
                                              </p:stCondLst>
                                            </p:cTn>
                                            <p:tgtEl>
                                              <p:spTgt spid="47"/>
                                            </p:tgtEl>
                                            <p:attrNameLst>
                                              <p:attrName>style.visibility</p:attrName>
                                            </p:attrNameLst>
                                          </p:cBhvr>
                                          <p:to>
                                            <p:strVal val="visible"/>
                                          </p:to>
                                        </p:set>
                                        <p:anim calcmode="lin" valueType="num">
                                          <p:cBhvr>
                                            <p:cTn id="36" dur="300" fill="hold"/>
                                            <p:tgtEl>
                                              <p:spTgt spid="47"/>
                                            </p:tgtEl>
                                            <p:attrNameLst>
                                              <p:attrName>ppt_w</p:attrName>
                                            </p:attrNameLst>
                                          </p:cBhvr>
                                          <p:tavLst>
                                            <p:tav tm="0">
                                              <p:val>
                                                <p:fltVal val="0"/>
                                              </p:val>
                                            </p:tav>
                                            <p:tav tm="100000">
                                              <p:val>
                                                <p:strVal val="#ppt_w"/>
                                              </p:val>
                                            </p:tav>
                                          </p:tavLst>
                                        </p:anim>
                                        <p:anim calcmode="lin" valueType="num">
                                          <p:cBhvr>
                                            <p:cTn id="37" dur="300" fill="hold"/>
                                            <p:tgtEl>
                                              <p:spTgt spid="47"/>
                                            </p:tgtEl>
                                            <p:attrNameLst>
                                              <p:attrName>ppt_h</p:attrName>
                                            </p:attrNameLst>
                                          </p:cBhvr>
                                          <p:tavLst>
                                            <p:tav tm="0">
                                              <p:val>
                                                <p:fltVal val="0"/>
                                              </p:val>
                                            </p:tav>
                                            <p:tav tm="100000">
                                              <p:val>
                                                <p:strVal val="#ppt_h"/>
                                              </p:val>
                                            </p:tav>
                                          </p:tavLst>
                                        </p:anim>
                                        <p:anim calcmode="lin" valueType="num">
                                          <p:cBhvr>
                                            <p:cTn id="38" dur="300" fill="hold"/>
                                            <p:tgtEl>
                                              <p:spTgt spid="47"/>
                                            </p:tgtEl>
                                            <p:attrNameLst>
                                              <p:attrName>style.rotation</p:attrName>
                                            </p:attrNameLst>
                                          </p:cBhvr>
                                          <p:tavLst>
                                            <p:tav tm="0">
                                              <p:val>
                                                <p:fltVal val="360"/>
                                              </p:val>
                                            </p:tav>
                                            <p:tav tm="100000">
                                              <p:val>
                                                <p:fltVal val="0"/>
                                              </p:val>
                                            </p:tav>
                                          </p:tavLst>
                                        </p:anim>
                                        <p:animEffect transition="in" filter="fade">
                                          <p:cBhvr>
                                            <p:cTn id="39" dur="300"/>
                                            <p:tgtEl>
                                              <p:spTgt spid="47"/>
                                            </p:tgtEl>
                                          </p:cBhvr>
                                        </p:animEffect>
                                      </p:childTnLst>
                                    </p:cTn>
                                  </p:par>
                                  <p:par>
                                    <p:cTn id="40" presetID="49" presetClass="entr" presetSubtype="0" decel="100000" fill="hold" grpId="0" nodeType="withEffect">
                                      <p:stCondLst>
                                        <p:cond delay="900"/>
                                      </p:stCondLst>
                                      <p:childTnLst>
                                        <p:set>
                                          <p:cBhvr>
                                            <p:cTn id="41" dur="1" fill="hold">
                                              <p:stCondLst>
                                                <p:cond delay="0"/>
                                              </p:stCondLst>
                                            </p:cTn>
                                            <p:tgtEl>
                                              <p:spTgt spid="57"/>
                                            </p:tgtEl>
                                            <p:attrNameLst>
                                              <p:attrName>style.visibility</p:attrName>
                                            </p:attrNameLst>
                                          </p:cBhvr>
                                          <p:to>
                                            <p:strVal val="visible"/>
                                          </p:to>
                                        </p:set>
                                        <p:anim calcmode="lin" valueType="num">
                                          <p:cBhvr>
                                            <p:cTn id="42" dur="300" fill="hold"/>
                                            <p:tgtEl>
                                              <p:spTgt spid="57"/>
                                            </p:tgtEl>
                                            <p:attrNameLst>
                                              <p:attrName>ppt_w</p:attrName>
                                            </p:attrNameLst>
                                          </p:cBhvr>
                                          <p:tavLst>
                                            <p:tav tm="0">
                                              <p:val>
                                                <p:fltVal val="0"/>
                                              </p:val>
                                            </p:tav>
                                            <p:tav tm="100000">
                                              <p:val>
                                                <p:strVal val="#ppt_w"/>
                                              </p:val>
                                            </p:tav>
                                          </p:tavLst>
                                        </p:anim>
                                        <p:anim calcmode="lin" valueType="num">
                                          <p:cBhvr>
                                            <p:cTn id="43" dur="300" fill="hold"/>
                                            <p:tgtEl>
                                              <p:spTgt spid="57"/>
                                            </p:tgtEl>
                                            <p:attrNameLst>
                                              <p:attrName>ppt_h</p:attrName>
                                            </p:attrNameLst>
                                          </p:cBhvr>
                                          <p:tavLst>
                                            <p:tav tm="0">
                                              <p:val>
                                                <p:fltVal val="0"/>
                                              </p:val>
                                            </p:tav>
                                            <p:tav tm="100000">
                                              <p:val>
                                                <p:strVal val="#ppt_h"/>
                                              </p:val>
                                            </p:tav>
                                          </p:tavLst>
                                        </p:anim>
                                        <p:anim calcmode="lin" valueType="num">
                                          <p:cBhvr>
                                            <p:cTn id="44" dur="300" fill="hold"/>
                                            <p:tgtEl>
                                              <p:spTgt spid="57"/>
                                            </p:tgtEl>
                                            <p:attrNameLst>
                                              <p:attrName>style.rotation</p:attrName>
                                            </p:attrNameLst>
                                          </p:cBhvr>
                                          <p:tavLst>
                                            <p:tav tm="0">
                                              <p:val>
                                                <p:fltVal val="360"/>
                                              </p:val>
                                            </p:tav>
                                            <p:tav tm="100000">
                                              <p:val>
                                                <p:fltVal val="0"/>
                                              </p:val>
                                            </p:tav>
                                          </p:tavLst>
                                        </p:anim>
                                        <p:animEffect transition="in" filter="fade">
                                          <p:cBhvr>
                                            <p:cTn id="45" dur="300"/>
                                            <p:tgtEl>
                                              <p:spTgt spid="57"/>
                                            </p:tgtEl>
                                          </p:cBhvr>
                                        </p:animEffect>
                                      </p:childTnLst>
                                    </p:cTn>
                                  </p:par>
                                  <p:par>
                                    <p:cTn id="46" presetID="49" presetClass="entr" presetSubtype="0" decel="100000" fill="hold" grpId="0" nodeType="withEffect">
                                      <p:stCondLst>
                                        <p:cond delay="1100"/>
                                      </p:stCondLst>
                                      <p:childTnLst>
                                        <p:set>
                                          <p:cBhvr>
                                            <p:cTn id="47" dur="1" fill="hold">
                                              <p:stCondLst>
                                                <p:cond delay="0"/>
                                              </p:stCondLst>
                                            </p:cTn>
                                            <p:tgtEl>
                                              <p:spTgt spid="63"/>
                                            </p:tgtEl>
                                            <p:attrNameLst>
                                              <p:attrName>style.visibility</p:attrName>
                                            </p:attrNameLst>
                                          </p:cBhvr>
                                          <p:to>
                                            <p:strVal val="visible"/>
                                          </p:to>
                                        </p:set>
                                        <p:anim calcmode="lin" valueType="num">
                                          <p:cBhvr>
                                            <p:cTn id="48" dur="300" fill="hold"/>
                                            <p:tgtEl>
                                              <p:spTgt spid="63"/>
                                            </p:tgtEl>
                                            <p:attrNameLst>
                                              <p:attrName>ppt_w</p:attrName>
                                            </p:attrNameLst>
                                          </p:cBhvr>
                                          <p:tavLst>
                                            <p:tav tm="0">
                                              <p:val>
                                                <p:fltVal val="0"/>
                                              </p:val>
                                            </p:tav>
                                            <p:tav tm="100000">
                                              <p:val>
                                                <p:strVal val="#ppt_w"/>
                                              </p:val>
                                            </p:tav>
                                          </p:tavLst>
                                        </p:anim>
                                        <p:anim calcmode="lin" valueType="num">
                                          <p:cBhvr>
                                            <p:cTn id="49" dur="300" fill="hold"/>
                                            <p:tgtEl>
                                              <p:spTgt spid="63"/>
                                            </p:tgtEl>
                                            <p:attrNameLst>
                                              <p:attrName>ppt_h</p:attrName>
                                            </p:attrNameLst>
                                          </p:cBhvr>
                                          <p:tavLst>
                                            <p:tav tm="0">
                                              <p:val>
                                                <p:fltVal val="0"/>
                                              </p:val>
                                            </p:tav>
                                            <p:tav tm="100000">
                                              <p:val>
                                                <p:strVal val="#ppt_h"/>
                                              </p:val>
                                            </p:tav>
                                          </p:tavLst>
                                        </p:anim>
                                        <p:anim calcmode="lin" valueType="num">
                                          <p:cBhvr>
                                            <p:cTn id="50" dur="300" fill="hold"/>
                                            <p:tgtEl>
                                              <p:spTgt spid="63"/>
                                            </p:tgtEl>
                                            <p:attrNameLst>
                                              <p:attrName>style.rotation</p:attrName>
                                            </p:attrNameLst>
                                          </p:cBhvr>
                                          <p:tavLst>
                                            <p:tav tm="0">
                                              <p:val>
                                                <p:fltVal val="360"/>
                                              </p:val>
                                            </p:tav>
                                            <p:tav tm="100000">
                                              <p:val>
                                                <p:fltVal val="0"/>
                                              </p:val>
                                            </p:tav>
                                          </p:tavLst>
                                        </p:anim>
                                        <p:animEffect transition="in" filter="fade">
                                          <p:cBhvr>
                                            <p:cTn id="51" dur="300"/>
                                            <p:tgtEl>
                                              <p:spTgt spid="63"/>
                                            </p:tgtEl>
                                          </p:cBhvr>
                                        </p:animEffect>
                                      </p:childTnLst>
                                    </p:cTn>
                                  </p:par>
                                  <p:par>
                                    <p:cTn id="52" presetID="49" presetClass="entr" presetSubtype="0" decel="100000" fill="hold" grpId="0" nodeType="withEffect">
                                      <p:stCondLst>
                                        <p:cond delay="1300"/>
                                      </p:stCondLst>
                                      <p:childTnLst>
                                        <p:set>
                                          <p:cBhvr>
                                            <p:cTn id="53" dur="1" fill="hold">
                                              <p:stCondLst>
                                                <p:cond delay="0"/>
                                              </p:stCondLst>
                                            </p:cTn>
                                            <p:tgtEl>
                                              <p:spTgt spid="68"/>
                                            </p:tgtEl>
                                            <p:attrNameLst>
                                              <p:attrName>style.visibility</p:attrName>
                                            </p:attrNameLst>
                                          </p:cBhvr>
                                          <p:to>
                                            <p:strVal val="visible"/>
                                          </p:to>
                                        </p:set>
                                        <p:anim calcmode="lin" valueType="num">
                                          <p:cBhvr>
                                            <p:cTn id="54" dur="300" fill="hold"/>
                                            <p:tgtEl>
                                              <p:spTgt spid="68"/>
                                            </p:tgtEl>
                                            <p:attrNameLst>
                                              <p:attrName>ppt_w</p:attrName>
                                            </p:attrNameLst>
                                          </p:cBhvr>
                                          <p:tavLst>
                                            <p:tav tm="0">
                                              <p:val>
                                                <p:fltVal val="0"/>
                                              </p:val>
                                            </p:tav>
                                            <p:tav tm="100000">
                                              <p:val>
                                                <p:strVal val="#ppt_w"/>
                                              </p:val>
                                            </p:tav>
                                          </p:tavLst>
                                        </p:anim>
                                        <p:anim calcmode="lin" valueType="num">
                                          <p:cBhvr>
                                            <p:cTn id="55" dur="300" fill="hold"/>
                                            <p:tgtEl>
                                              <p:spTgt spid="68"/>
                                            </p:tgtEl>
                                            <p:attrNameLst>
                                              <p:attrName>ppt_h</p:attrName>
                                            </p:attrNameLst>
                                          </p:cBhvr>
                                          <p:tavLst>
                                            <p:tav tm="0">
                                              <p:val>
                                                <p:fltVal val="0"/>
                                              </p:val>
                                            </p:tav>
                                            <p:tav tm="100000">
                                              <p:val>
                                                <p:strVal val="#ppt_h"/>
                                              </p:val>
                                            </p:tav>
                                          </p:tavLst>
                                        </p:anim>
                                        <p:anim calcmode="lin" valueType="num">
                                          <p:cBhvr>
                                            <p:cTn id="56" dur="300" fill="hold"/>
                                            <p:tgtEl>
                                              <p:spTgt spid="68"/>
                                            </p:tgtEl>
                                            <p:attrNameLst>
                                              <p:attrName>style.rotation</p:attrName>
                                            </p:attrNameLst>
                                          </p:cBhvr>
                                          <p:tavLst>
                                            <p:tav tm="0">
                                              <p:val>
                                                <p:fltVal val="360"/>
                                              </p:val>
                                            </p:tav>
                                            <p:tav tm="100000">
                                              <p:val>
                                                <p:fltVal val="0"/>
                                              </p:val>
                                            </p:tav>
                                          </p:tavLst>
                                        </p:anim>
                                        <p:animEffect transition="in" filter="fade">
                                          <p:cBhvr>
                                            <p:cTn id="57" dur="300"/>
                                            <p:tgtEl>
                                              <p:spTgt spid="68"/>
                                            </p:tgtEl>
                                          </p:cBhvr>
                                        </p:animEffect>
                                      </p:childTnLst>
                                    </p:cTn>
                                  </p:par>
                                  <p:par>
                                    <p:cTn id="58" presetID="22" presetClass="entr" presetSubtype="2" fill="hold" nodeType="withEffect">
                                      <p:stCondLst>
                                        <p:cond delay="800"/>
                                      </p:stCondLst>
                                      <p:childTnLst>
                                        <p:set>
                                          <p:cBhvr>
                                            <p:cTn id="59" dur="1" fill="hold">
                                              <p:stCondLst>
                                                <p:cond delay="0"/>
                                              </p:stCondLst>
                                            </p:cTn>
                                            <p:tgtEl>
                                              <p:spTgt spid="35"/>
                                            </p:tgtEl>
                                            <p:attrNameLst>
                                              <p:attrName>style.visibility</p:attrName>
                                            </p:attrNameLst>
                                          </p:cBhvr>
                                          <p:to>
                                            <p:strVal val="visible"/>
                                          </p:to>
                                        </p:set>
                                        <p:animEffect transition="in" filter="wipe(right)">
                                          <p:cBhvr>
                                            <p:cTn id="60" dur="500"/>
                                            <p:tgtEl>
                                              <p:spTgt spid="35"/>
                                            </p:tgtEl>
                                          </p:cBhvr>
                                        </p:animEffect>
                                      </p:childTnLst>
                                    </p:cTn>
                                  </p:par>
                                  <p:par>
                                    <p:cTn id="61" presetID="22" presetClass="entr" presetSubtype="2" fill="hold" nodeType="withEffect">
                                      <p:stCondLst>
                                        <p:cond delay="1000"/>
                                      </p:stCondLst>
                                      <p:childTnLst>
                                        <p:set>
                                          <p:cBhvr>
                                            <p:cTn id="62" dur="1" fill="hold">
                                              <p:stCondLst>
                                                <p:cond delay="0"/>
                                              </p:stCondLst>
                                            </p:cTn>
                                            <p:tgtEl>
                                              <p:spTgt spid="48"/>
                                            </p:tgtEl>
                                            <p:attrNameLst>
                                              <p:attrName>style.visibility</p:attrName>
                                            </p:attrNameLst>
                                          </p:cBhvr>
                                          <p:to>
                                            <p:strVal val="visible"/>
                                          </p:to>
                                        </p:set>
                                        <p:animEffect transition="in" filter="wipe(right)">
                                          <p:cBhvr>
                                            <p:cTn id="63" dur="500"/>
                                            <p:tgtEl>
                                              <p:spTgt spid="48"/>
                                            </p:tgtEl>
                                          </p:cBhvr>
                                        </p:animEffect>
                                      </p:childTnLst>
                                    </p:cTn>
                                  </p:par>
                                  <p:par>
                                    <p:cTn id="64" presetID="22" presetClass="entr" presetSubtype="8" fill="hold" nodeType="withEffect">
                                      <p:stCondLst>
                                        <p:cond delay="1200"/>
                                      </p:stCondLst>
                                      <p:childTnLst>
                                        <p:set>
                                          <p:cBhvr>
                                            <p:cTn id="65" dur="1" fill="hold">
                                              <p:stCondLst>
                                                <p:cond delay="0"/>
                                              </p:stCondLst>
                                            </p:cTn>
                                            <p:tgtEl>
                                              <p:spTgt spid="58"/>
                                            </p:tgtEl>
                                            <p:attrNameLst>
                                              <p:attrName>style.visibility</p:attrName>
                                            </p:attrNameLst>
                                          </p:cBhvr>
                                          <p:to>
                                            <p:strVal val="visible"/>
                                          </p:to>
                                        </p:set>
                                        <p:animEffect transition="in" filter="wipe(left)">
                                          <p:cBhvr>
                                            <p:cTn id="66" dur="500"/>
                                            <p:tgtEl>
                                              <p:spTgt spid="58"/>
                                            </p:tgtEl>
                                          </p:cBhvr>
                                        </p:animEffect>
                                      </p:childTnLst>
                                    </p:cTn>
                                  </p:par>
                                  <p:par>
                                    <p:cTn id="67" presetID="22" presetClass="entr" presetSubtype="8" fill="hold" nodeType="withEffect">
                                      <p:stCondLst>
                                        <p:cond delay="1400"/>
                                      </p:stCondLst>
                                      <p:childTnLst>
                                        <p:set>
                                          <p:cBhvr>
                                            <p:cTn id="68" dur="1" fill="hold">
                                              <p:stCondLst>
                                                <p:cond delay="0"/>
                                              </p:stCondLst>
                                            </p:cTn>
                                            <p:tgtEl>
                                              <p:spTgt spid="64"/>
                                            </p:tgtEl>
                                            <p:attrNameLst>
                                              <p:attrName>style.visibility</p:attrName>
                                            </p:attrNameLst>
                                          </p:cBhvr>
                                          <p:to>
                                            <p:strVal val="visible"/>
                                          </p:to>
                                        </p:set>
                                        <p:animEffect transition="in" filter="wipe(left)">
                                          <p:cBhvr>
                                            <p:cTn id="69" dur="500"/>
                                            <p:tgtEl>
                                              <p:spTgt spid="64"/>
                                            </p:tgtEl>
                                          </p:cBhvr>
                                        </p:animEffect>
                                      </p:childTnLst>
                                    </p:cTn>
                                  </p:par>
                                  <p:par>
                                    <p:cTn id="70" presetID="22" presetClass="entr" presetSubtype="8" fill="hold" nodeType="withEffect">
                                      <p:stCondLst>
                                        <p:cond delay="1600"/>
                                      </p:stCondLst>
                                      <p:childTnLst>
                                        <p:set>
                                          <p:cBhvr>
                                            <p:cTn id="71" dur="1" fill="hold">
                                              <p:stCondLst>
                                                <p:cond delay="0"/>
                                              </p:stCondLst>
                                            </p:cTn>
                                            <p:tgtEl>
                                              <p:spTgt spid="69"/>
                                            </p:tgtEl>
                                            <p:attrNameLst>
                                              <p:attrName>style.visibility</p:attrName>
                                            </p:attrNameLst>
                                          </p:cBhvr>
                                          <p:to>
                                            <p:strVal val="visible"/>
                                          </p:to>
                                        </p:set>
                                        <p:animEffect transition="in" filter="wipe(left)">
                                          <p:cBhvr>
                                            <p:cTn id="72" dur="500"/>
                                            <p:tgtEl>
                                              <p:spTgt spid="69"/>
                                            </p:tgtEl>
                                          </p:cBhvr>
                                        </p:animEffect>
                                      </p:childTnLst>
                                    </p:cTn>
                                  </p:par>
                                  <p:par>
                                    <p:cTn id="73" presetID="2" presetClass="entr" presetSubtype="8" decel="100000" fill="hold" nodeType="withEffect">
                                      <p:stCondLst>
                                        <p:cond delay="1100"/>
                                      </p:stCondLst>
                                      <p:childTnLst>
                                        <p:set>
                                          <p:cBhvr>
                                            <p:cTn id="74" dur="1" fill="hold">
                                              <p:stCondLst>
                                                <p:cond delay="0"/>
                                              </p:stCondLst>
                                            </p:cTn>
                                            <p:tgtEl>
                                              <p:spTgt spid="40"/>
                                            </p:tgtEl>
                                            <p:attrNameLst>
                                              <p:attrName>style.visibility</p:attrName>
                                            </p:attrNameLst>
                                          </p:cBhvr>
                                          <p:to>
                                            <p:strVal val="visible"/>
                                          </p:to>
                                        </p:set>
                                        <p:anim calcmode="lin" valueType="num">
                                          <p:cBhvr additive="base">
                                            <p:cTn id="75" dur="1000" fill="hold"/>
                                            <p:tgtEl>
                                              <p:spTgt spid="40"/>
                                            </p:tgtEl>
                                            <p:attrNameLst>
                                              <p:attrName>ppt_x</p:attrName>
                                            </p:attrNameLst>
                                          </p:cBhvr>
                                          <p:tavLst>
                                            <p:tav tm="0">
                                              <p:val>
                                                <p:strVal val="0-#ppt_w/2"/>
                                              </p:val>
                                            </p:tav>
                                            <p:tav tm="100000">
                                              <p:val>
                                                <p:strVal val="#ppt_x"/>
                                              </p:val>
                                            </p:tav>
                                          </p:tavLst>
                                        </p:anim>
                                        <p:anim calcmode="lin" valueType="num">
                                          <p:cBhvr additive="base">
                                            <p:cTn id="76" dur="1000" fill="hold"/>
                                            <p:tgtEl>
                                              <p:spTgt spid="40"/>
                                            </p:tgtEl>
                                            <p:attrNameLst>
                                              <p:attrName>ppt_y</p:attrName>
                                            </p:attrNameLst>
                                          </p:cBhvr>
                                          <p:tavLst>
                                            <p:tav tm="0">
                                              <p:val>
                                                <p:strVal val="#ppt_y"/>
                                              </p:val>
                                            </p:tav>
                                            <p:tav tm="100000">
                                              <p:val>
                                                <p:strVal val="#ppt_y"/>
                                              </p:val>
                                            </p:tav>
                                          </p:tavLst>
                                        </p:anim>
                                      </p:childTnLst>
                                    </p:cTn>
                                  </p:par>
                                  <p:par>
                                    <p:cTn id="77" presetID="2" presetClass="entr" presetSubtype="8" decel="100000" fill="hold" nodeType="withEffect">
                                      <p:stCondLst>
                                        <p:cond delay="1300"/>
                                      </p:stCondLst>
                                      <p:childTnLst>
                                        <p:set>
                                          <p:cBhvr>
                                            <p:cTn id="78" dur="1" fill="hold">
                                              <p:stCondLst>
                                                <p:cond delay="0"/>
                                              </p:stCondLst>
                                            </p:cTn>
                                            <p:tgtEl>
                                              <p:spTgt spid="72"/>
                                            </p:tgtEl>
                                            <p:attrNameLst>
                                              <p:attrName>style.visibility</p:attrName>
                                            </p:attrNameLst>
                                          </p:cBhvr>
                                          <p:to>
                                            <p:strVal val="visible"/>
                                          </p:to>
                                        </p:set>
                                        <p:anim calcmode="lin" valueType="num">
                                          <p:cBhvr additive="base">
                                            <p:cTn id="79" dur="1000" fill="hold"/>
                                            <p:tgtEl>
                                              <p:spTgt spid="72"/>
                                            </p:tgtEl>
                                            <p:attrNameLst>
                                              <p:attrName>ppt_x</p:attrName>
                                            </p:attrNameLst>
                                          </p:cBhvr>
                                          <p:tavLst>
                                            <p:tav tm="0">
                                              <p:val>
                                                <p:strVal val="0-#ppt_w/2"/>
                                              </p:val>
                                            </p:tav>
                                            <p:tav tm="100000">
                                              <p:val>
                                                <p:strVal val="#ppt_x"/>
                                              </p:val>
                                            </p:tav>
                                          </p:tavLst>
                                        </p:anim>
                                        <p:anim calcmode="lin" valueType="num">
                                          <p:cBhvr additive="base">
                                            <p:cTn id="80" dur="1000" fill="hold"/>
                                            <p:tgtEl>
                                              <p:spTgt spid="72"/>
                                            </p:tgtEl>
                                            <p:attrNameLst>
                                              <p:attrName>ppt_y</p:attrName>
                                            </p:attrNameLst>
                                          </p:cBhvr>
                                          <p:tavLst>
                                            <p:tav tm="0">
                                              <p:val>
                                                <p:strVal val="#ppt_y"/>
                                              </p:val>
                                            </p:tav>
                                            <p:tav tm="100000">
                                              <p:val>
                                                <p:strVal val="#ppt_y"/>
                                              </p:val>
                                            </p:tav>
                                          </p:tavLst>
                                        </p:anim>
                                      </p:childTnLst>
                                    </p:cTn>
                                  </p:par>
                                  <p:par>
                                    <p:cTn id="81" presetID="2" presetClass="entr" presetSubtype="2" decel="100000" fill="hold" nodeType="withEffect">
                                      <p:stCondLst>
                                        <p:cond delay="1500"/>
                                      </p:stCondLst>
                                      <p:childTnLst>
                                        <p:set>
                                          <p:cBhvr>
                                            <p:cTn id="82" dur="1" fill="hold">
                                              <p:stCondLst>
                                                <p:cond delay="0"/>
                                              </p:stCondLst>
                                            </p:cTn>
                                            <p:tgtEl>
                                              <p:spTgt spid="73"/>
                                            </p:tgtEl>
                                            <p:attrNameLst>
                                              <p:attrName>style.visibility</p:attrName>
                                            </p:attrNameLst>
                                          </p:cBhvr>
                                          <p:to>
                                            <p:strVal val="visible"/>
                                          </p:to>
                                        </p:set>
                                        <p:anim calcmode="lin" valueType="num">
                                          <p:cBhvr additive="base">
                                            <p:cTn id="83" dur="1000" fill="hold"/>
                                            <p:tgtEl>
                                              <p:spTgt spid="73"/>
                                            </p:tgtEl>
                                            <p:attrNameLst>
                                              <p:attrName>ppt_x</p:attrName>
                                            </p:attrNameLst>
                                          </p:cBhvr>
                                          <p:tavLst>
                                            <p:tav tm="0">
                                              <p:val>
                                                <p:strVal val="1+#ppt_w/2"/>
                                              </p:val>
                                            </p:tav>
                                            <p:tav tm="100000">
                                              <p:val>
                                                <p:strVal val="#ppt_x"/>
                                              </p:val>
                                            </p:tav>
                                          </p:tavLst>
                                        </p:anim>
                                        <p:anim calcmode="lin" valueType="num">
                                          <p:cBhvr additive="base">
                                            <p:cTn id="84" dur="1000" fill="hold"/>
                                            <p:tgtEl>
                                              <p:spTgt spid="73"/>
                                            </p:tgtEl>
                                            <p:attrNameLst>
                                              <p:attrName>ppt_y</p:attrName>
                                            </p:attrNameLst>
                                          </p:cBhvr>
                                          <p:tavLst>
                                            <p:tav tm="0">
                                              <p:val>
                                                <p:strVal val="#ppt_y"/>
                                              </p:val>
                                            </p:tav>
                                            <p:tav tm="100000">
                                              <p:val>
                                                <p:strVal val="#ppt_y"/>
                                              </p:val>
                                            </p:tav>
                                          </p:tavLst>
                                        </p:anim>
                                      </p:childTnLst>
                                    </p:cTn>
                                  </p:par>
                                  <p:par>
                                    <p:cTn id="85" presetID="2" presetClass="entr" presetSubtype="2" decel="100000" fill="hold" nodeType="withEffect">
                                      <p:stCondLst>
                                        <p:cond delay="1700"/>
                                      </p:stCondLst>
                                      <p:childTnLst>
                                        <p:set>
                                          <p:cBhvr>
                                            <p:cTn id="86" dur="1" fill="hold">
                                              <p:stCondLst>
                                                <p:cond delay="0"/>
                                              </p:stCondLst>
                                            </p:cTn>
                                            <p:tgtEl>
                                              <p:spTgt spid="74"/>
                                            </p:tgtEl>
                                            <p:attrNameLst>
                                              <p:attrName>style.visibility</p:attrName>
                                            </p:attrNameLst>
                                          </p:cBhvr>
                                          <p:to>
                                            <p:strVal val="visible"/>
                                          </p:to>
                                        </p:set>
                                        <p:anim calcmode="lin" valueType="num">
                                          <p:cBhvr additive="base">
                                            <p:cTn id="87" dur="1000" fill="hold"/>
                                            <p:tgtEl>
                                              <p:spTgt spid="74"/>
                                            </p:tgtEl>
                                            <p:attrNameLst>
                                              <p:attrName>ppt_x</p:attrName>
                                            </p:attrNameLst>
                                          </p:cBhvr>
                                          <p:tavLst>
                                            <p:tav tm="0">
                                              <p:val>
                                                <p:strVal val="1+#ppt_w/2"/>
                                              </p:val>
                                            </p:tav>
                                            <p:tav tm="100000">
                                              <p:val>
                                                <p:strVal val="#ppt_x"/>
                                              </p:val>
                                            </p:tav>
                                          </p:tavLst>
                                        </p:anim>
                                        <p:anim calcmode="lin" valueType="num">
                                          <p:cBhvr additive="base">
                                            <p:cTn id="88" dur="1000" fill="hold"/>
                                            <p:tgtEl>
                                              <p:spTgt spid="74"/>
                                            </p:tgtEl>
                                            <p:attrNameLst>
                                              <p:attrName>ppt_y</p:attrName>
                                            </p:attrNameLst>
                                          </p:cBhvr>
                                          <p:tavLst>
                                            <p:tav tm="0">
                                              <p:val>
                                                <p:strVal val="#ppt_y"/>
                                              </p:val>
                                            </p:tav>
                                            <p:tav tm="100000">
                                              <p:val>
                                                <p:strVal val="#ppt_y"/>
                                              </p:val>
                                            </p:tav>
                                          </p:tavLst>
                                        </p:anim>
                                      </p:childTnLst>
                                    </p:cTn>
                                  </p:par>
                                  <p:par>
                                    <p:cTn id="89" presetID="2" presetClass="entr" presetSubtype="2" decel="100000" fill="hold" nodeType="withEffect">
                                      <p:stCondLst>
                                        <p:cond delay="1900"/>
                                      </p:stCondLst>
                                      <p:childTnLst>
                                        <p:set>
                                          <p:cBhvr>
                                            <p:cTn id="90" dur="1" fill="hold">
                                              <p:stCondLst>
                                                <p:cond delay="0"/>
                                              </p:stCondLst>
                                            </p:cTn>
                                            <p:tgtEl>
                                              <p:spTgt spid="75"/>
                                            </p:tgtEl>
                                            <p:attrNameLst>
                                              <p:attrName>style.visibility</p:attrName>
                                            </p:attrNameLst>
                                          </p:cBhvr>
                                          <p:to>
                                            <p:strVal val="visible"/>
                                          </p:to>
                                        </p:set>
                                        <p:anim calcmode="lin" valueType="num">
                                          <p:cBhvr additive="base">
                                            <p:cTn id="91" dur="1000" fill="hold"/>
                                            <p:tgtEl>
                                              <p:spTgt spid="75"/>
                                            </p:tgtEl>
                                            <p:attrNameLst>
                                              <p:attrName>ppt_x</p:attrName>
                                            </p:attrNameLst>
                                          </p:cBhvr>
                                          <p:tavLst>
                                            <p:tav tm="0">
                                              <p:val>
                                                <p:strVal val="1+#ppt_w/2"/>
                                              </p:val>
                                            </p:tav>
                                            <p:tav tm="100000">
                                              <p:val>
                                                <p:strVal val="#ppt_x"/>
                                              </p:val>
                                            </p:tav>
                                          </p:tavLst>
                                        </p:anim>
                                        <p:anim calcmode="lin" valueType="num">
                                          <p:cBhvr additive="base">
                                            <p:cTn id="92" dur="100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47" grpId="0" animBg="1"/>
          <p:bldP spid="57" grpId="0" animBg="1"/>
          <p:bldP spid="63" grpId="0" animBg="1"/>
          <p:bldP spid="68" grpId="0" animBg="1"/>
          <p:bldP spid="4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par>
                                    <p:cTn id="8" presetID="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additive="base">
                                            <p:cTn id="10" dur="1500" fill="hold"/>
                                            <p:tgtEl>
                                              <p:spTgt spid="28"/>
                                            </p:tgtEl>
                                            <p:attrNameLst>
                                              <p:attrName>ppt_x</p:attrName>
                                            </p:attrNameLst>
                                          </p:cBhvr>
                                          <p:tavLst>
                                            <p:tav tm="0">
                                              <p:val>
                                                <p:strVal val="#ppt_x"/>
                                              </p:val>
                                            </p:tav>
                                            <p:tav tm="100000">
                                              <p:val>
                                                <p:strVal val="#ppt_x"/>
                                              </p:val>
                                            </p:tav>
                                          </p:tavLst>
                                        </p:anim>
                                        <p:anim calcmode="lin" valueType="num">
                                          <p:cBhvr additive="base">
                                            <p:cTn id="11" dur="1500" fill="hold"/>
                                            <p:tgtEl>
                                              <p:spTgt spid="28"/>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20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500" fill="hold"/>
                                            <p:tgtEl>
                                              <p:spTgt spid="29"/>
                                            </p:tgtEl>
                                            <p:attrNameLst>
                                              <p:attrName>ppt_x</p:attrName>
                                            </p:attrNameLst>
                                          </p:cBhvr>
                                          <p:tavLst>
                                            <p:tav tm="0">
                                              <p:val>
                                                <p:strVal val="#ppt_x"/>
                                              </p:val>
                                            </p:tav>
                                            <p:tav tm="100000">
                                              <p:val>
                                                <p:strVal val="#ppt_x"/>
                                              </p:val>
                                            </p:tav>
                                          </p:tavLst>
                                        </p:anim>
                                        <p:anim calcmode="lin" valueType="num">
                                          <p:cBhvr additive="base">
                                            <p:cTn id="15" dur="1500" fill="hold"/>
                                            <p:tgtEl>
                                              <p:spTgt spid="2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40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1500" fill="hold"/>
                                            <p:tgtEl>
                                              <p:spTgt spid="30"/>
                                            </p:tgtEl>
                                            <p:attrNameLst>
                                              <p:attrName>ppt_x</p:attrName>
                                            </p:attrNameLst>
                                          </p:cBhvr>
                                          <p:tavLst>
                                            <p:tav tm="0">
                                              <p:val>
                                                <p:strVal val="#ppt_x"/>
                                              </p:val>
                                            </p:tav>
                                            <p:tav tm="100000">
                                              <p:val>
                                                <p:strVal val="#ppt_x"/>
                                              </p:val>
                                            </p:tav>
                                          </p:tavLst>
                                        </p:anim>
                                        <p:anim calcmode="lin" valueType="num">
                                          <p:cBhvr additive="base">
                                            <p:cTn id="19" dur="1500" fill="hold"/>
                                            <p:tgtEl>
                                              <p:spTgt spid="3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60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1500" fill="hold"/>
                                            <p:tgtEl>
                                              <p:spTgt spid="31"/>
                                            </p:tgtEl>
                                            <p:attrNameLst>
                                              <p:attrName>ppt_x</p:attrName>
                                            </p:attrNameLst>
                                          </p:cBhvr>
                                          <p:tavLst>
                                            <p:tav tm="0">
                                              <p:val>
                                                <p:strVal val="#ppt_x"/>
                                              </p:val>
                                            </p:tav>
                                            <p:tav tm="100000">
                                              <p:val>
                                                <p:strVal val="#ppt_x"/>
                                              </p:val>
                                            </p:tav>
                                          </p:tavLst>
                                        </p:anim>
                                        <p:anim calcmode="lin" valueType="num">
                                          <p:cBhvr additive="base">
                                            <p:cTn id="23" dur="1500" fill="hold"/>
                                            <p:tgtEl>
                                              <p:spTgt spid="3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80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1500" fill="hold"/>
                                            <p:tgtEl>
                                              <p:spTgt spid="27"/>
                                            </p:tgtEl>
                                            <p:attrNameLst>
                                              <p:attrName>ppt_x</p:attrName>
                                            </p:attrNameLst>
                                          </p:cBhvr>
                                          <p:tavLst>
                                            <p:tav tm="0">
                                              <p:val>
                                                <p:strVal val="#ppt_x"/>
                                              </p:val>
                                            </p:tav>
                                            <p:tav tm="100000">
                                              <p:val>
                                                <p:strVal val="#ppt_x"/>
                                              </p:val>
                                            </p:tav>
                                          </p:tavLst>
                                        </p:anim>
                                        <p:anim calcmode="lin" valueType="num">
                                          <p:cBhvr additive="base">
                                            <p:cTn id="27" dur="1500" fill="hold"/>
                                            <p:tgtEl>
                                              <p:spTgt spid="27"/>
                                            </p:tgtEl>
                                            <p:attrNameLst>
                                              <p:attrName>ppt_y</p:attrName>
                                            </p:attrNameLst>
                                          </p:cBhvr>
                                          <p:tavLst>
                                            <p:tav tm="0">
                                              <p:val>
                                                <p:strVal val="1+#ppt_h/2"/>
                                              </p:val>
                                            </p:tav>
                                            <p:tav tm="100000">
                                              <p:val>
                                                <p:strVal val="#ppt_y"/>
                                              </p:val>
                                            </p:tav>
                                          </p:tavLst>
                                        </p:anim>
                                      </p:childTnLst>
                                    </p:cTn>
                                  </p:par>
                                  <p:par>
                                    <p:cTn id="28" presetID="49" presetClass="entr" presetSubtype="0" decel="100000" fill="hold" grpId="0" nodeType="withEffect">
                                      <p:stCondLst>
                                        <p:cond delay="500"/>
                                      </p:stCondLst>
                                      <p:childTnLst>
                                        <p:set>
                                          <p:cBhvr>
                                            <p:cTn id="29" dur="1" fill="hold">
                                              <p:stCondLst>
                                                <p:cond delay="0"/>
                                              </p:stCondLst>
                                            </p:cTn>
                                            <p:tgtEl>
                                              <p:spTgt spid="33"/>
                                            </p:tgtEl>
                                            <p:attrNameLst>
                                              <p:attrName>style.visibility</p:attrName>
                                            </p:attrNameLst>
                                          </p:cBhvr>
                                          <p:to>
                                            <p:strVal val="visible"/>
                                          </p:to>
                                        </p:set>
                                        <p:anim calcmode="lin" valueType="num">
                                          <p:cBhvr>
                                            <p:cTn id="30" dur="300" fill="hold"/>
                                            <p:tgtEl>
                                              <p:spTgt spid="33"/>
                                            </p:tgtEl>
                                            <p:attrNameLst>
                                              <p:attrName>ppt_w</p:attrName>
                                            </p:attrNameLst>
                                          </p:cBhvr>
                                          <p:tavLst>
                                            <p:tav tm="0">
                                              <p:val>
                                                <p:fltVal val="0"/>
                                              </p:val>
                                            </p:tav>
                                            <p:tav tm="100000">
                                              <p:val>
                                                <p:strVal val="#ppt_w"/>
                                              </p:val>
                                            </p:tav>
                                          </p:tavLst>
                                        </p:anim>
                                        <p:anim calcmode="lin" valueType="num">
                                          <p:cBhvr>
                                            <p:cTn id="31" dur="300" fill="hold"/>
                                            <p:tgtEl>
                                              <p:spTgt spid="33"/>
                                            </p:tgtEl>
                                            <p:attrNameLst>
                                              <p:attrName>ppt_h</p:attrName>
                                            </p:attrNameLst>
                                          </p:cBhvr>
                                          <p:tavLst>
                                            <p:tav tm="0">
                                              <p:val>
                                                <p:fltVal val="0"/>
                                              </p:val>
                                            </p:tav>
                                            <p:tav tm="100000">
                                              <p:val>
                                                <p:strVal val="#ppt_h"/>
                                              </p:val>
                                            </p:tav>
                                          </p:tavLst>
                                        </p:anim>
                                        <p:anim calcmode="lin" valueType="num">
                                          <p:cBhvr>
                                            <p:cTn id="32" dur="300" fill="hold"/>
                                            <p:tgtEl>
                                              <p:spTgt spid="33"/>
                                            </p:tgtEl>
                                            <p:attrNameLst>
                                              <p:attrName>style.rotation</p:attrName>
                                            </p:attrNameLst>
                                          </p:cBhvr>
                                          <p:tavLst>
                                            <p:tav tm="0">
                                              <p:val>
                                                <p:fltVal val="360"/>
                                              </p:val>
                                            </p:tav>
                                            <p:tav tm="100000">
                                              <p:val>
                                                <p:fltVal val="0"/>
                                              </p:val>
                                            </p:tav>
                                          </p:tavLst>
                                        </p:anim>
                                        <p:animEffect transition="in" filter="fade">
                                          <p:cBhvr>
                                            <p:cTn id="33" dur="300"/>
                                            <p:tgtEl>
                                              <p:spTgt spid="33"/>
                                            </p:tgtEl>
                                          </p:cBhvr>
                                        </p:animEffect>
                                      </p:childTnLst>
                                    </p:cTn>
                                  </p:par>
                                  <p:par>
                                    <p:cTn id="34" presetID="49" presetClass="entr" presetSubtype="0" decel="100000" fill="hold" grpId="0" nodeType="withEffect">
                                      <p:stCondLst>
                                        <p:cond delay="700"/>
                                      </p:stCondLst>
                                      <p:childTnLst>
                                        <p:set>
                                          <p:cBhvr>
                                            <p:cTn id="35" dur="1" fill="hold">
                                              <p:stCondLst>
                                                <p:cond delay="0"/>
                                              </p:stCondLst>
                                            </p:cTn>
                                            <p:tgtEl>
                                              <p:spTgt spid="47"/>
                                            </p:tgtEl>
                                            <p:attrNameLst>
                                              <p:attrName>style.visibility</p:attrName>
                                            </p:attrNameLst>
                                          </p:cBhvr>
                                          <p:to>
                                            <p:strVal val="visible"/>
                                          </p:to>
                                        </p:set>
                                        <p:anim calcmode="lin" valueType="num">
                                          <p:cBhvr>
                                            <p:cTn id="36" dur="300" fill="hold"/>
                                            <p:tgtEl>
                                              <p:spTgt spid="47"/>
                                            </p:tgtEl>
                                            <p:attrNameLst>
                                              <p:attrName>ppt_w</p:attrName>
                                            </p:attrNameLst>
                                          </p:cBhvr>
                                          <p:tavLst>
                                            <p:tav tm="0">
                                              <p:val>
                                                <p:fltVal val="0"/>
                                              </p:val>
                                            </p:tav>
                                            <p:tav tm="100000">
                                              <p:val>
                                                <p:strVal val="#ppt_w"/>
                                              </p:val>
                                            </p:tav>
                                          </p:tavLst>
                                        </p:anim>
                                        <p:anim calcmode="lin" valueType="num">
                                          <p:cBhvr>
                                            <p:cTn id="37" dur="300" fill="hold"/>
                                            <p:tgtEl>
                                              <p:spTgt spid="47"/>
                                            </p:tgtEl>
                                            <p:attrNameLst>
                                              <p:attrName>ppt_h</p:attrName>
                                            </p:attrNameLst>
                                          </p:cBhvr>
                                          <p:tavLst>
                                            <p:tav tm="0">
                                              <p:val>
                                                <p:fltVal val="0"/>
                                              </p:val>
                                            </p:tav>
                                            <p:tav tm="100000">
                                              <p:val>
                                                <p:strVal val="#ppt_h"/>
                                              </p:val>
                                            </p:tav>
                                          </p:tavLst>
                                        </p:anim>
                                        <p:anim calcmode="lin" valueType="num">
                                          <p:cBhvr>
                                            <p:cTn id="38" dur="300" fill="hold"/>
                                            <p:tgtEl>
                                              <p:spTgt spid="47"/>
                                            </p:tgtEl>
                                            <p:attrNameLst>
                                              <p:attrName>style.rotation</p:attrName>
                                            </p:attrNameLst>
                                          </p:cBhvr>
                                          <p:tavLst>
                                            <p:tav tm="0">
                                              <p:val>
                                                <p:fltVal val="360"/>
                                              </p:val>
                                            </p:tav>
                                            <p:tav tm="100000">
                                              <p:val>
                                                <p:fltVal val="0"/>
                                              </p:val>
                                            </p:tav>
                                          </p:tavLst>
                                        </p:anim>
                                        <p:animEffect transition="in" filter="fade">
                                          <p:cBhvr>
                                            <p:cTn id="39" dur="300"/>
                                            <p:tgtEl>
                                              <p:spTgt spid="47"/>
                                            </p:tgtEl>
                                          </p:cBhvr>
                                        </p:animEffect>
                                      </p:childTnLst>
                                    </p:cTn>
                                  </p:par>
                                  <p:par>
                                    <p:cTn id="40" presetID="49" presetClass="entr" presetSubtype="0" decel="100000" fill="hold" grpId="0" nodeType="withEffect">
                                      <p:stCondLst>
                                        <p:cond delay="900"/>
                                      </p:stCondLst>
                                      <p:childTnLst>
                                        <p:set>
                                          <p:cBhvr>
                                            <p:cTn id="41" dur="1" fill="hold">
                                              <p:stCondLst>
                                                <p:cond delay="0"/>
                                              </p:stCondLst>
                                            </p:cTn>
                                            <p:tgtEl>
                                              <p:spTgt spid="57"/>
                                            </p:tgtEl>
                                            <p:attrNameLst>
                                              <p:attrName>style.visibility</p:attrName>
                                            </p:attrNameLst>
                                          </p:cBhvr>
                                          <p:to>
                                            <p:strVal val="visible"/>
                                          </p:to>
                                        </p:set>
                                        <p:anim calcmode="lin" valueType="num">
                                          <p:cBhvr>
                                            <p:cTn id="42" dur="300" fill="hold"/>
                                            <p:tgtEl>
                                              <p:spTgt spid="57"/>
                                            </p:tgtEl>
                                            <p:attrNameLst>
                                              <p:attrName>ppt_w</p:attrName>
                                            </p:attrNameLst>
                                          </p:cBhvr>
                                          <p:tavLst>
                                            <p:tav tm="0">
                                              <p:val>
                                                <p:fltVal val="0"/>
                                              </p:val>
                                            </p:tav>
                                            <p:tav tm="100000">
                                              <p:val>
                                                <p:strVal val="#ppt_w"/>
                                              </p:val>
                                            </p:tav>
                                          </p:tavLst>
                                        </p:anim>
                                        <p:anim calcmode="lin" valueType="num">
                                          <p:cBhvr>
                                            <p:cTn id="43" dur="300" fill="hold"/>
                                            <p:tgtEl>
                                              <p:spTgt spid="57"/>
                                            </p:tgtEl>
                                            <p:attrNameLst>
                                              <p:attrName>ppt_h</p:attrName>
                                            </p:attrNameLst>
                                          </p:cBhvr>
                                          <p:tavLst>
                                            <p:tav tm="0">
                                              <p:val>
                                                <p:fltVal val="0"/>
                                              </p:val>
                                            </p:tav>
                                            <p:tav tm="100000">
                                              <p:val>
                                                <p:strVal val="#ppt_h"/>
                                              </p:val>
                                            </p:tav>
                                          </p:tavLst>
                                        </p:anim>
                                        <p:anim calcmode="lin" valueType="num">
                                          <p:cBhvr>
                                            <p:cTn id="44" dur="300" fill="hold"/>
                                            <p:tgtEl>
                                              <p:spTgt spid="57"/>
                                            </p:tgtEl>
                                            <p:attrNameLst>
                                              <p:attrName>style.rotation</p:attrName>
                                            </p:attrNameLst>
                                          </p:cBhvr>
                                          <p:tavLst>
                                            <p:tav tm="0">
                                              <p:val>
                                                <p:fltVal val="360"/>
                                              </p:val>
                                            </p:tav>
                                            <p:tav tm="100000">
                                              <p:val>
                                                <p:fltVal val="0"/>
                                              </p:val>
                                            </p:tav>
                                          </p:tavLst>
                                        </p:anim>
                                        <p:animEffect transition="in" filter="fade">
                                          <p:cBhvr>
                                            <p:cTn id="45" dur="300"/>
                                            <p:tgtEl>
                                              <p:spTgt spid="57"/>
                                            </p:tgtEl>
                                          </p:cBhvr>
                                        </p:animEffect>
                                      </p:childTnLst>
                                    </p:cTn>
                                  </p:par>
                                  <p:par>
                                    <p:cTn id="46" presetID="49" presetClass="entr" presetSubtype="0" decel="100000" fill="hold" grpId="0" nodeType="withEffect">
                                      <p:stCondLst>
                                        <p:cond delay="1100"/>
                                      </p:stCondLst>
                                      <p:childTnLst>
                                        <p:set>
                                          <p:cBhvr>
                                            <p:cTn id="47" dur="1" fill="hold">
                                              <p:stCondLst>
                                                <p:cond delay="0"/>
                                              </p:stCondLst>
                                            </p:cTn>
                                            <p:tgtEl>
                                              <p:spTgt spid="63"/>
                                            </p:tgtEl>
                                            <p:attrNameLst>
                                              <p:attrName>style.visibility</p:attrName>
                                            </p:attrNameLst>
                                          </p:cBhvr>
                                          <p:to>
                                            <p:strVal val="visible"/>
                                          </p:to>
                                        </p:set>
                                        <p:anim calcmode="lin" valueType="num">
                                          <p:cBhvr>
                                            <p:cTn id="48" dur="300" fill="hold"/>
                                            <p:tgtEl>
                                              <p:spTgt spid="63"/>
                                            </p:tgtEl>
                                            <p:attrNameLst>
                                              <p:attrName>ppt_w</p:attrName>
                                            </p:attrNameLst>
                                          </p:cBhvr>
                                          <p:tavLst>
                                            <p:tav tm="0">
                                              <p:val>
                                                <p:fltVal val="0"/>
                                              </p:val>
                                            </p:tav>
                                            <p:tav tm="100000">
                                              <p:val>
                                                <p:strVal val="#ppt_w"/>
                                              </p:val>
                                            </p:tav>
                                          </p:tavLst>
                                        </p:anim>
                                        <p:anim calcmode="lin" valueType="num">
                                          <p:cBhvr>
                                            <p:cTn id="49" dur="300" fill="hold"/>
                                            <p:tgtEl>
                                              <p:spTgt spid="63"/>
                                            </p:tgtEl>
                                            <p:attrNameLst>
                                              <p:attrName>ppt_h</p:attrName>
                                            </p:attrNameLst>
                                          </p:cBhvr>
                                          <p:tavLst>
                                            <p:tav tm="0">
                                              <p:val>
                                                <p:fltVal val="0"/>
                                              </p:val>
                                            </p:tav>
                                            <p:tav tm="100000">
                                              <p:val>
                                                <p:strVal val="#ppt_h"/>
                                              </p:val>
                                            </p:tav>
                                          </p:tavLst>
                                        </p:anim>
                                        <p:anim calcmode="lin" valueType="num">
                                          <p:cBhvr>
                                            <p:cTn id="50" dur="300" fill="hold"/>
                                            <p:tgtEl>
                                              <p:spTgt spid="63"/>
                                            </p:tgtEl>
                                            <p:attrNameLst>
                                              <p:attrName>style.rotation</p:attrName>
                                            </p:attrNameLst>
                                          </p:cBhvr>
                                          <p:tavLst>
                                            <p:tav tm="0">
                                              <p:val>
                                                <p:fltVal val="360"/>
                                              </p:val>
                                            </p:tav>
                                            <p:tav tm="100000">
                                              <p:val>
                                                <p:fltVal val="0"/>
                                              </p:val>
                                            </p:tav>
                                          </p:tavLst>
                                        </p:anim>
                                        <p:animEffect transition="in" filter="fade">
                                          <p:cBhvr>
                                            <p:cTn id="51" dur="300"/>
                                            <p:tgtEl>
                                              <p:spTgt spid="63"/>
                                            </p:tgtEl>
                                          </p:cBhvr>
                                        </p:animEffect>
                                      </p:childTnLst>
                                    </p:cTn>
                                  </p:par>
                                  <p:par>
                                    <p:cTn id="52" presetID="49" presetClass="entr" presetSubtype="0" decel="100000" fill="hold" grpId="0" nodeType="withEffect">
                                      <p:stCondLst>
                                        <p:cond delay="1300"/>
                                      </p:stCondLst>
                                      <p:childTnLst>
                                        <p:set>
                                          <p:cBhvr>
                                            <p:cTn id="53" dur="1" fill="hold">
                                              <p:stCondLst>
                                                <p:cond delay="0"/>
                                              </p:stCondLst>
                                            </p:cTn>
                                            <p:tgtEl>
                                              <p:spTgt spid="68"/>
                                            </p:tgtEl>
                                            <p:attrNameLst>
                                              <p:attrName>style.visibility</p:attrName>
                                            </p:attrNameLst>
                                          </p:cBhvr>
                                          <p:to>
                                            <p:strVal val="visible"/>
                                          </p:to>
                                        </p:set>
                                        <p:anim calcmode="lin" valueType="num">
                                          <p:cBhvr>
                                            <p:cTn id="54" dur="300" fill="hold"/>
                                            <p:tgtEl>
                                              <p:spTgt spid="68"/>
                                            </p:tgtEl>
                                            <p:attrNameLst>
                                              <p:attrName>ppt_w</p:attrName>
                                            </p:attrNameLst>
                                          </p:cBhvr>
                                          <p:tavLst>
                                            <p:tav tm="0">
                                              <p:val>
                                                <p:fltVal val="0"/>
                                              </p:val>
                                            </p:tav>
                                            <p:tav tm="100000">
                                              <p:val>
                                                <p:strVal val="#ppt_w"/>
                                              </p:val>
                                            </p:tav>
                                          </p:tavLst>
                                        </p:anim>
                                        <p:anim calcmode="lin" valueType="num">
                                          <p:cBhvr>
                                            <p:cTn id="55" dur="300" fill="hold"/>
                                            <p:tgtEl>
                                              <p:spTgt spid="68"/>
                                            </p:tgtEl>
                                            <p:attrNameLst>
                                              <p:attrName>ppt_h</p:attrName>
                                            </p:attrNameLst>
                                          </p:cBhvr>
                                          <p:tavLst>
                                            <p:tav tm="0">
                                              <p:val>
                                                <p:fltVal val="0"/>
                                              </p:val>
                                            </p:tav>
                                            <p:tav tm="100000">
                                              <p:val>
                                                <p:strVal val="#ppt_h"/>
                                              </p:val>
                                            </p:tav>
                                          </p:tavLst>
                                        </p:anim>
                                        <p:anim calcmode="lin" valueType="num">
                                          <p:cBhvr>
                                            <p:cTn id="56" dur="300" fill="hold"/>
                                            <p:tgtEl>
                                              <p:spTgt spid="68"/>
                                            </p:tgtEl>
                                            <p:attrNameLst>
                                              <p:attrName>style.rotation</p:attrName>
                                            </p:attrNameLst>
                                          </p:cBhvr>
                                          <p:tavLst>
                                            <p:tav tm="0">
                                              <p:val>
                                                <p:fltVal val="360"/>
                                              </p:val>
                                            </p:tav>
                                            <p:tav tm="100000">
                                              <p:val>
                                                <p:fltVal val="0"/>
                                              </p:val>
                                            </p:tav>
                                          </p:tavLst>
                                        </p:anim>
                                        <p:animEffect transition="in" filter="fade">
                                          <p:cBhvr>
                                            <p:cTn id="57" dur="300"/>
                                            <p:tgtEl>
                                              <p:spTgt spid="68"/>
                                            </p:tgtEl>
                                          </p:cBhvr>
                                        </p:animEffect>
                                      </p:childTnLst>
                                    </p:cTn>
                                  </p:par>
                                  <p:par>
                                    <p:cTn id="58" presetID="22" presetClass="entr" presetSubtype="2" fill="hold" nodeType="withEffect">
                                      <p:stCondLst>
                                        <p:cond delay="800"/>
                                      </p:stCondLst>
                                      <p:childTnLst>
                                        <p:set>
                                          <p:cBhvr>
                                            <p:cTn id="59" dur="1" fill="hold">
                                              <p:stCondLst>
                                                <p:cond delay="0"/>
                                              </p:stCondLst>
                                            </p:cTn>
                                            <p:tgtEl>
                                              <p:spTgt spid="35"/>
                                            </p:tgtEl>
                                            <p:attrNameLst>
                                              <p:attrName>style.visibility</p:attrName>
                                            </p:attrNameLst>
                                          </p:cBhvr>
                                          <p:to>
                                            <p:strVal val="visible"/>
                                          </p:to>
                                        </p:set>
                                        <p:animEffect transition="in" filter="wipe(right)">
                                          <p:cBhvr>
                                            <p:cTn id="60" dur="500"/>
                                            <p:tgtEl>
                                              <p:spTgt spid="35"/>
                                            </p:tgtEl>
                                          </p:cBhvr>
                                        </p:animEffect>
                                      </p:childTnLst>
                                    </p:cTn>
                                  </p:par>
                                  <p:par>
                                    <p:cTn id="61" presetID="22" presetClass="entr" presetSubtype="2" fill="hold" nodeType="withEffect">
                                      <p:stCondLst>
                                        <p:cond delay="1000"/>
                                      </p:stCondLst>
                                      <p:childTnLst>
                                        <p:set>
                                          <p:cBhvr>
                                            <p:cTn id="62" dur="1" fill="hold">
                                              <p:stCondLst>
                                                <p:cond delay="0"/>
                                              </p:stCondLst>
                                            </p:cTn>
                                            <p:tgtEl>
                                              <p:spTgt spid="48"/>
                                            </p:tgtEl>
                                            <p:attrNameLst>
                                              <p:attrName>style.visibility</p:attrName>
                                            </p:attrNameLst>
                                          </p:cBhvr>
                                          <p:to>
                                            <p:strVal val="visible"/>
                                          </p:to>
                                        </p:set>
                                        <p:animEffect transition="in" filter="wipe(right)">
                                          <p:cBhvr>
                                            <p:cTn id="63" dur="500"/>
                                            <p:tgtEl>
                                              <p:spTgt spid="48"/>
                                            </p:tgtEl>
                                          </p:cBhvr>
                                        </p:animEffect>
                                      </p:childTnLst>
                                    </p:cTn>
                                  </p:par>
                                  <p:par>
                                    <p:cTn id="64" presetID="22" presetClass="entr" presetSubtype="8" fill="hold" nodeType="withEffect">
                                      <p:stCondLst>
                                        <p:cond delay="1200"/>
                                      </p:stCondLst>
                                      <p:childTnLst>
                                        <p:set>
                                          <p:cBhvr>
                                            <p:cTn id="65" dur="1" fill="hold">
                                              <p:stCondLst>
                                                <p:cond delay="0"/>
                                              </p:stCondLst>
                                            </p:cTn>
                                            <p:tgtEl>
                                              <p:spTgt spid="58"/>
                                            </p:tgtEl>
                                            <p:attrNameLst>
                                              <p:attrName>style.visibility</p:attrName>
                                            </p:attrNameLst>
                                          </p:cBhvr>
                                          <p:to>
                                            <p:strVal val="visible"/>
                                          </p:to>
                                        </p:set>
                                        <p:animEffect transition="in" filter="wipe(left)">
                                          <p:cBhvr>
                                            <p:cTn id="66" dur="500"/>
                                            <p:tgtEl>
                                              <p:spTgt spid="58"/>
                                            </p:tgtEl>
                                          </p:cBhvr>
                                        </p:animEffect>
                                      </p:childTnLst>
                                    </p:cTn>
                                  </p:par>
                                  <p:par>
                                    <p:cTn id="67" presetID="22" presetClass="entr" presetSubtype="8" fill="hold" nodeType="withEffect">
                                      <p:stCondLst>
                                        <p:cond delay="1400"/>
                                      </p:stCondLst>
                                      <p:childTnLst>
                                        <p:set>
                                          <p:cBhvr>
                                            <p:cTn id="68" dur="1" fill="hold">
                                              <p:stCondLst>
                                                <p:cond delay="0"/>
                                              </p:stCondLst>
                                            </p:cTn>
                                            <p:tgtEl>
                                              <p:spTgt spid="64"/>
                                            </p:tgtEl>
                                            <p:attrNameLst>
                                              <p:attrName>style.visibility</p:attrName>
                                            </p:attrNameLst>
                                          </p:cBhvr>
                                          <p:to>
                                            <p:strVal val="visible"/>
                                          </p:to>
                                        </p:set>
                                        <p:animEffect transition="in" filter="wipe(left)">
                                          <p:cBhvr>
                                            <p:cTn id="69" dur="500"/>
                                            <p:tgtEl>
                                              <p:spTgt spid="64"/>
                                            </p:tgtEl>
                                          </p:cBhvr>
                                        </p:animEffect>
                                      </p:childTnLst>
                                    </p:cTn>
                                  </p:par>
                                  <p:par>
                                    <p:cTn id="70" presetID="22" presetClass="entr" presetSubtype="8" fill="hold" nodeType="withEffect">
                                      <p:stCondLst>
                                        <p:cond delay="1600"/>
                                      </p:stCondLst>
                                      <p:childTnLst>
                                        <p:set>
                                          <p:cBhvr>
                                            <p:cTn id="71" dur="1" fill="hold">
                                              <p:stCondLst>
                                                <p:cond delay="0"/>
                                              </p:stCondLst>
                                            </p:cTn>
                                            <p:tgtEl>
                                              <p:spTgt spid="69"/>
                                            </p:tgtEl>
                                            <p:attrNameLst>
                                              <p:attrName>style.visibility</p:attrName>
                                            </p:attrNameLst>
                                          </p:cBhvr>
                                          <p:to>
                                            <p:strVal val="visible"/>
                                          </p:to>
                                        </p:set>
                                        <p:animEffect transition="in" filter="wipe(left)">
                                          <p:cBhvr>
                                            <p:cTn id="72" dur="500"/>
                                            <p:tgtEl>
                                              <p:spTgt spid="69"/>
                                            </p:tgtEl>
                                          </p:cBhvr>
                                        </p:animEffect>
                                      </p:childTnLst>
                                    </p:cTn>
                                  </p:par>
                                  <p:par>
                                    <p:cTn id="73" presetID="2" presetClass="entr" presetSubtype="8" decel="100000" fill="hold" nodeType="withEffect">
                                      <p:stCondLst>
                                        <p:cond delay="1100"/>
                                      </p:stCondLst>
                                      <p:childTnLst>
                                        <p:set>
                                          <p:cBhvr>
                                            <p:cTn id="74" dur="1" fill="hold">
                                              <p:stCondLst>
                                                <p:cond delay="0"/>
                                              </p:stCondLst>
                                            </p:cTn>
                                            <p:tgtEl>
                                              <p:spTgt spid="40"/>
                                            </p:tgtEl>
                                            <p:attrNameLst>
                                              <p:attrName>style.visibility</p:attrName>
                                            </p:attrNameLst>
                                          </p:cBhvr>
                                          <p:to>
                                            <p:strVal val="visible"/>
                                          </p:to>
                                        </p:set>
                                        <p:anim calcmode="lin" valueType="num">
                                          <p:cBhvr additive="base">
                                            <p:cTn id="75" dur="1000" fill="hold"/>
                                            <p:tgtEl>
                                              <p:spTgt spid="40"/>
                                            </p:tgtEl>
                                            <p:attrNameLst>
                                              <p:attrName>ppt_x</p:attrName>
                                            </p:attrNameLst>
                                          </p:cBhvr>
                                          <p:tavLst>
                                            <p:tav tm="0">
                                              <p:val>
                                                <p:strVal val="0-#ppt_w/2"/>
                                              </p:val>
                                            </p:tav>
                                            <p:tav tm="100000">
                                              <p:val>
                                                <p:strVal val="#ppt_x"/>
                                              </p:val>
                                            </p:tav>
                                          </p:tavLst>
                                        </p:anim>
                                        <p:anim calcmode="lin" valueType="num">
                                          <p:cBhvr additive="base">
                                            <p:cTn id="76" dur="1000" fill="hold"/>
                                            <p:tgtEl>
                                              <p:spTgt spid="40"/>
                                            </p:tgtEl>
                                            <p:attrNameLst>
                                              <p:attrName>ppt_y</p:attrName>
                                            </p:attrNameLst>
                                          </p:cBhvr>
                                          <p:tavLst>
                                            <p:tav tm="0">
                                              <p:val>
                                                <p:strVal val="#ppt_y"/>
                                              </p:val>
                                            </p:tav>
                                            <p:tav tm="100000">
                                              <p:val>
                                                <p:strVal val="#ppt_y"/>
                                              </p:val>
                                            </p:tav>
                                          </p:tavLst>
                                        </p:anim>
                                      </p:childTnLst>
                                    </p:cTn>
                                  </p:par>
                                  <p:par>
                                    <p:cTn id="77" presetID="2" presetClass="entr" presetSubtype="8" decel="100000" fill="hold" nodeType="withEffect">
                                      <p:stCondLst>
                                        <p:cond delay="1300"/>
                                      </p:stCondLst>
                                      <p:childTnLst>
                                        <p:set>
                                          <p:cBhvr>
                                            <p:cTn id="78" dur="1" fill="hold">
                                              <p:stCondLst>
                                                <p:cond delay="0"/>
                                              </p:stCondLst>
                                            </p:cTn>
                                            <p:tgtEl>
                                              <p:spTgt spid="72"/>
                                            </p:tgtEl>
                                            <p:attrNameLst>
                                              <p:attrName>style.visibility</p:attrName>
                                            </p:attrNameLst>
                                          </p:cBhvr>
                                          <p:to>
                                            <p:strVal val="visible"/>
                                          </p:to>
                                        </p:set>
                                        <p:anim calcmode="lin" valueType="num">
                                          <p:cBhvr additive="base">
                                            <p:cTn id="79" dur="1000" fill="hold"/>
                                            <p:tgtEl>
                                              <p:spTgt spid="72"/>
                                            </p:tgtEl>
                                            <p:attrNameLst>
                                              <p:attrName>ppt_x</p:attrName>
                                            </p:attrNameLst>
                                          </p:cBhvr>
                                          <p:tavLst>
                                            <p:tav tm="0">
                                              <p:val>
                                                <p:strVal val="0-#ppt_w/2"/>
                                              </p:val>
                                            </p:tav>
                                            <p:tav tm="100000">
                                              <p:val>
                                                <p:strVal val="#ppt_x"/>
                                              </p:val>
                                            </p:tav>
                                          </p:tavLst>
                                        </p:anim>
                                        <p:anim calcmode="lin" valueType="num">
                                          <p:cBhvr additive="base">
                                            <p:cTn id="80" dur="1000" fill="hold"/>
                                            <p:tgtEl>
                                              <p:spTgt spid="72"/>
                                            </p:tgtEl>
                                            <p:attrNameLst>
                                              <p:attrName>ppt_y</p:attrName>
                                            </p:attrNameLst>
                                          </p:cBhvr>
                                          <p:tavLst>
                                            <p:tav tm="0">
                                              <p:val>
                                                <p:strVal val="#ppt_y"/>
                                              </p:val>
                                            </p:tav>
                                            <p:tav tm="100000">
                                              <p:val>
                                                <p:strVal val="#ppt_y"/>
                                              </p:val>
                                            </p:tav>
                                          </p:tavLst>
                                        </p:anim>
                                      </p:childTnLst>
                                    </p:cTn>
                                  </p:par>
                                  <p:par>
                                    <p:cTn id="81" presetID="2" presetClass="entr" presetSubtype="2" decel="100000" fill="hold" nodeType="withEffect">
                                      <p:stCondLst>
                                        <p:cond delay="1500"/>
                                      </p:stCondLst>
                                      <p:childTnLst>
                                        <p:set>
                                          <p:cBhvr>
                                            <p:cTn id="82" dur="1" fill="hold">
                                              <p:stCondLst>
                                                <p:cond delay="0"/>
                                              </p:stCondLst>
                                            </p:cTn>
                                            <p:tgtEl>
                                              <p:spTgt spid="73"/>
                                            </p:tgtEl>
                                            <p:attrNameLst>
                                              <p:attrName>style.visibility</p:attrName>
                                            </p:attrNameLst>
                                          </p:cBhvr>
                                          <p:to>
                                            <p:strVal val="visible"/>
                                          </p:to>
                                        </p:set>
                                        <p:anim calcmode="lin" valueType="num">
                                          <p:cBhvr additive="base">
                                            <p:cTn id="83" dur="1000" fill="hold"/>
                                            <p:tgtEl>
                                              <p:spTgt spid="73"/>
                                            </p:tgtEl>
                                            <p:attrNameLst>
                                              <p:attrName>ppt_x</p:attrName>
                                            </p:attrNameLst>
                                          </p:cBhvr>
                                          <p:tavLst>
                                            <p:tav tm="0">
                                              <p:val>
                                                <p:strVal val="1+#ppt_w/2"/>
                                              </p:val>
                                            </p:tav>
                                            <p:tav tm="100000">
                                              <p:val>
                                                <p:strVal val="#ppt_x"/>
                                              </p:val>
                                            </p:tav>
                                          </p:tavLst>
                                        </p:anim>
                                        <p:anim calcmode="lin" valueType="num">
                                          <p:cBhvr additive="base">
                                            <p:cTn id="84" dur="1000" fill="hold"/>
                                            <p:tgtEl>
                                              <p:spTgt spid="73"/>
                                            </p:tgtEl>
                                            <p:attrNameLst>
                                              <p:attrName>ppt_y</p:attrName>
                                            </p:attrNameLst>
                                          </p:cBhvr>
                                          <p:tavLst>
                                            <p:tav tm="0">
                                              <p:val>
                                                <p:strVal val="#ppt_y"/>
                                              </p:val>
                                            </p:tav>
                                            <p:tav tm="100000">
                                              <p:val>
                                                <p:strVal val="#ppt_y"/>
                                              </p:val>
                                            </p:tav>
                                          </p:tavLst>
                                        </p:anim>
                                      </p:childTnLst>
                                    </p:cTn>
                                  </p:par>
                                  <p:par>
                                    <p:cTn id="85" presetID="2" presetClass="entr" presetSubtype="2" decel="100000" fill="hold" nodeType="withEffect">
                                      <p:stCondLst>
                                        <p:cond delay="1700"/>
                                      </p:stCondLst>
                                      <p:childTnLst>
                                        <p:set>
                                          <p:cBhvr>
                                            <p:cTn id="86" dur="1" fill="hold">
                                              <p:stCondLst>
                                                <p:cond delay="0"/>
                                              </p:stCondLst>
                                            </p:cTn>
                                            <p:tgtEl>
                                              <p:spTgt spid="74"/>
                                            </p:tgtEl>
                                            <p:attrNameLst>
                                              <p:attrName>style.visibility</p:attrName>
                                            </p:attrNameLst>
                                          </p:cBhvr>
                                          <p:to>
                                            <p:strVal val="visible"/>
                                          </p:to>
                                        </p:set>
                                        <p:anim calcmode="lin" valueType="num">
                                          <p:cBhvr additive="base">
                                            <p:cTn id="87" dur="1000" fill="hold"/>
                                            <p:tgtEl>
                                              <p:spTgt spid="74"/>
                                            </p:tgtEl>
                                            <p:attrNameLst>
                                              <p:attrName>ppt_x</p:attrName>
                                            </p:attrNameLst>
                                          </p:cBhvr>
                                          <p:tavLst>
                                            <p:tav tm="0">
                                              <p:val>
                                                <p:strVal val="1+#ppt_w/2"/>
                                              </p:val>
                                            </p:tav>
                                            <p:tav tm="100000">
                                              <p:val>
                                                <p:strVal val="#ppt_x"/>
                                              </p:val>
                                            </p:tav>
                                          </p:tavLst>
                                        </p:anim>
                                        <p:anim calcmode="lin" valueType="num">
                                          <p:cBhvr additive="base">
                                            <p:cTn id="88" dur="1000" fill="hold"/>
                                            <p:tgtEl>
                                              <p:spTgt spid="74"/>
                                            </p:tgtEl>
                                            <p:attrNameLst>
                                              <p:attrName>ppt_y</p:attrName>
                                            </p:attrNameLst>
                                          </p:cBhvr>
                                          <p:tavLst>
                                            <p:tav tm="0">
                                              <p:val>
                                                <p:strVal val="#ppt_y"/>
                                              </p:val>
                                            </p:tav>
                                            <p:tav tm="100000">
                                              <p:val>
                                                <p:strVal val="#ppt_y"/>
                                              </p:val>
                                            </p:tav>
                                          </p:tavLst>
                                        </p:anim>
                                      </p:childTnLst>
                                    </p:cTn>
                                  </p:par>
                                  <p:par>
                                    <p:cTn id="89" presetID="2" presetClass="entr" presetSubtype="2" decel="100000" fill="hold" nodeType="withEffect">
                                      <p:stCondLst>
                                        <p:cond delay="1900"/>
                                      </p:stCondLst>
                                      <p:childTnLst>
                                        <p:set>
                                          <p:cBhvr>
                                            <p:cTn id="90" dur="1" fill="hold">
                                              <p:stCondLst>
                                                <p:cond delay="0"/>
                                              </p:stCondLst>
                                            </p:cTn>
                                            <p:tgtEl>
                                              <p:spTgt spid="75"/>
                                            </p:tgtEl>
                                            <p:attrNameLst>
                                              <p:attrName>style.visibility</p:attrName>
                                            </p:attrNameLst>
                                          </p:cBhvr>
                                          <p:to>
                                            <p:strVal val="visible"/>
                                          </p:to>
                                        </p:set>
                                        <p:anim calcmode="lin" valueType="num">
                                          <p:cBhvr additive="base">
                                            <p:cTn id="91" dur="1000" fill="hold"/>
                                            <p:tgtEl>
                                              <p:spTgt spid="75"/>
                                            </p:tgtEl>
                                            <p:attrNameLst>
                                              <p:attrName>ppt_x</p:attrName>
                                            </p:attrNameLst>
                                          </p:cBhvr>
                                          <p:tavLst>
                                            <p:tav tm="0">
                                              <p:val>
                                                <p:strVal val="1+#ppt_w/2"/>
                                              </p:val>
                                            </p:tav>
                                            <p:tav tm="100000">
                                              <p:val>
                                                <p:strVal val="#ppt_x"/>
                                              </p:val>
                                            </p:tav>
                                          </p:tavLst>
                                        </p:anim>
                                        <p:anim calcmode="lin" valueType="num">
                                          <p:cBhvr additive="base">
                                            <p:cTn id="92" dur="100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47" grpId="0" animBg="1"/>
          <p:bldP spid="57" grpId="0" animBg="1"/>
          <p:bldP spid="63" grpId="0" animBg="1"/>
          <p:bldP spid="68" grpId="0" animBg="1"/>
          <p:bldP spid="4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15F453C2-6459-2617-471D-285CD24CA9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Metin kutusu 9">
            <a:extLst>
              <a:ext uri="{FF2B5EF4-FFF2-40B4-BE49-F238E27FC236}">
                <a16:creationId xmlns:a16="http://schemas.microsoft.com/office/drawing/2014/main" id="{BC2BEE8D-A3E9-4012-9225-7766A3661A57}"/>
              </a:ext>
            </a:extLst>
          </p:cNvPr>
          <p:cNvSpPr txBox="1"/>
          <p:nvPr/>
        </p:nvSpPr>
        <p:spPr>
          <a:xfrm>
            <a:off x="7250819" y="6069587"/>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4" name="TextBox 12">
            <a:extLst>
              <a:ext uri="{FF2B5EF4-FFF2-40B4-BE49-F238E27FC236}">
                <a16:creationId xmlns:a16="http://schemas.microsoft.com/office/drawing/2014/main" id="{F0B2CEB0-12B5-7D46-3F00-1C2018F35F13}"/>
              </a:ext>
            </a:extLst>
          </p:cNvPr>
          <p:cNvSpPr txBox="1"/>
          <p:nvPr/>
        </p:nvSpPr>
        <p:spPr>
          <a:xfrm>
            <a:off x="4186902" y="2682833"/>
            <a:ext cx="5222905" cy="1015663"/>
          </a:xfrm>
          <a:prstGeom prst="rect">
            <a:avLst/>
          </a:prstGeom>
          <a:noFill/>
        </p:spPr>
        <p:txBody>
          <a:bodyPr wrap="square" rtlCol="0" anchor="ctr">
            <a:spAutoFit/>
          </a:bodyPr>
          <a:lstStyle/>
          <a:p>
            <a:pPr algn="ctr"/>
            <a:r>
              <a:rPr lang="tr-TR" sz="6000" b="1" dirty="0">
                <a:solidFill>
                  <a:srgbClr val="FFFFFF"/>
                </a:solidFill>
                <a:effectLst>
                  <a:outerShdw blurRad="241300" sx="102000" sy="102000" algn="ctr" rotWithShape="0">
                    <a:schemeClr val="accent1">
                      <a:alpha val="66000"/>
                    </a:schemeClr>
                  </a:outerShdw>
                </a:effectLst>
                <a:latin typeface="Montserrat Bold"/>
              </a:rPr>
              <a:t>ÜRÜNLER</a:t>
            </a:r>
            <a:endParaRPr lang="en-US" sz="7875" b="1" dirty="0">
              <a:solidFill>
                <a:srgbClr val="FFFFFF"/>
              </a:solidFill>
              <a:effectLst>
                <a:outerShdw blurRad="241300" sx="102000" sy="102000" algn="ctr" rotWithShape="0">
                  <a:schemeClr val="accent1">
                    <a:alpha val="66000"/>
                  </a:schemeClr>
                </a:outerShdw>
              </a:effectLst>
              <a:latin typeface="Montserrat Bold"/>
            </a:endParaRPr>
          </a:p>
        </p:txBody>
      </p:sp>
    </p:spTree>
    <p:extLst>
      <p:ext uri="{BB962C8B-B14F-4D97-AF65-F5344CB8AC3E}">
        <p14:creationId xmlns:p14="http://schemas.microsoft.com/office/powerpoint/2010/main" val="3999730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ircle(in)">
                                      <p:cBhvr>
                                        <p:cTn id="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a:extLst>
              <a:ext uri="{FF2B5EF4-FFF2-40B4-BE49-F238E27FC236}">
                <a16:creationId xmlns:a16="http://schemas.microsoft.com/office/drawing/2014/main" id="{073F434B-EBD7-B647-DD98-6FB4E95ED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1403648" y="1346744"/>
            <a:ext cx="5688632" cy="323165"/>
          </a:xfrm>
          <a:prstGeom prst="rect">
            <a:avLst/>
          </a:prstGeom>
          <a:noFill/>
        </p:spPr>
        <p:txBody>
          <a:bodyPr wrap="square" rtlCol="0">
            <a:spAutoFit/>
          </a:bodyPr>
          <a:lstStyle/>
          <a:p>
            <a:r>
              <a:rPr lang="tr-TR" sz="1500" b="1" dirty="0">
                <a:solidFill>
                  <a:srgbClr val="C72031"/>
                </a:solidFill>
                <a:latin typeface="Montserrat Bold"/>
              </a:rPr>
              <a:t>DSP SERİSİ YATAY AYRILABİLİR GÖVDELİ POMPA SETİ</a:t>
            </a:r>
            <a:endParaRPr lang="en-US" sz="1500" dirty="0">
              <a:solidFill>
                <a:srgbClr val="C72031"/>
              </a:solidFill>
              <a:latin typeface="Montserrat Bold"/>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sp>
        <p:nvSpPr>
          <p:cNvPr id="12" name="Metin kutusu 11">
            <a:extLst>
              <a:ext uri="{FF2B5EF4-FFF2-40B4-BE49-F238E27FC236}">
                <a16:creationId xmlns:a16="http://schemas.microsoft.com/office/drawing/2014/main" id="{C6EB6E04-AB07-4365-913B-ED9BDDF5229C}"/>
              </a:ext>
            </a:extLst>
          </p:cNvPr>
          <p:cNvSpPr txBox="1"/>
          <p:nvPr/>
        </p:nvSpPr>
        <p:spPr>
          <a:xfrm>
            <a:off x="176614" y="167928"/>
            <a:ext cx="4681904" cy="323165"/>
          </a:xfrm>
          <a:prstGeom prst="rect">
            <a:avLst/>
          </a:prstGeom>
          <a:noFill/>
        </p:spPr>
        <p:txBody>
          <a:bodyPr wrap="square">
            <a:spAutoFit/>
          </a:bodyPr>
          <a:lstStyle/>
          <a:p>
            <a:r>
              <a:rPr lang="tr-TR" sz="1500" b="1" dirty="0">
                <a:solidFill>
                  <a:schemeClr val="bg1"/>
                </a:solidFill>
                <a:latin typeface="Montserrat Black" panose="00000A00000000000000" pitchFamily="50" charset="0"/>
              </a:rPr>
              <a:t>YANGIN SİSTEMLERİ</a:t>
            </a:r>
            <a:endParaRPr lang="en-US" sz="1500" dirty="0">
              <a:solidFill>
                <a:schemeClr val="bg1"/>
              </a:solidFill>
              <a:latin typeface="Montserrat Black" panose="00000A00000000000000" pitchFamily="50" charset="0"/>
            </a:endParaRPr>
          </a:p>
        </p:txBody>
      </p:sp>
      <p:pic>
        <p:nvPicPr>
          <p:cNvPr id="3" name="Resim 2">
            <a:extLst>
              <a:ext uri="{FF2B5EF4-FFF2-40B4-BE49-F238E27FC236}">
                <a16:creationId xmlns:a16="http://schemas.microsoft.com/office/drawing/2014/main" id="{432EF923-E201-ACA8-4B75-6B32844E48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10561" y="1866221"/>
            <a:ext cx="5573494" cy="3530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365273" y="2662150"/>
            <a:ext cx="5037509" cy="2556726"/>
          </a:xfrm>
          <a:prstGeom prst="rect">
            <a:avLst/>
          </a:prstGeom>
          <a:noFill/>
        </p:spPr>
        <p:txBody>
          <a:bodyPr wrap="square" rtlCol="0">
            <a:spAutoFit/>
          </a:bodyPr>
          <a:lstStyle/>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DSP serisi yatay ayrılabilir gövdeli, çift emişli pompalardır.</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marL="171450" indent="-171450">
              <a:lnSpc>
                <a:spcPct val="150000"/>
              </a:lnSpc>
              <a:spcAft>
                <a:spcPts val="800"/>
              </a:spcAft>
              <a:buFont typeface="Arial" panose="020B0604020202020204" pitchFamily="34" charset="0"/>
              <a:buChar char="•"/>
            </a:pPr>
            <a:r>
              <a:rPr lang="tr-TR" sz="1200" dirty="0">
                <a:latin typeface="Montserrat Light" panose="00000400000000000000" pitchFamily="50" charset="-94"/>
                <a:ea typeface="Calibri" panose="020F0502020204030204" pitchFamily="34" charset="0"/>
                <a:cs typeface="Times New Roman" panose="02020603050405020304" pitchFamily="18" charset="0"/>
              </a:rPr>
              <a:t>30</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-800 m</a:t>
            </a:r>
            <a:r>
              <a:rPr lang="tr-TR" sz="1200" baseline="30000" dirty="0">
                <a:effectLst/>
                <a:latin typeface="Montserrat Light" panose="00000400000000000000" pitchFamily="50" charset="-94"/>
                <a:ea typeface="Calibri" panose="020F0502020204030204" pitchFamily="34" charset="0"/>
                <a:cs typeface="Times New Roman" panose="02020603050405020304" pitchFamily="18" charset="0"/>
              </a:rPr>
              <a:t>3</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/h gibi geniş bir debi </a:t>
            </a:r>
            <a:br>
              <a:rPr lang="tr-TR" sz="1200" dirty="0">
                <a:latin typeface="Montserrat Light" panose="00000400000000000000" pitchFamily="50" charset="-94"/>
                <a:ea typeface="Calibri" panose="020F0502020204030204" pitchFamily="34" charset="0"/>
                <a:cs typeface="Times New Roman" panose="02020603050405020304" pitchFamily="18" charset="0"/>
              </a:rPr>
            </a:b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aralığına sahip ve </a:t>
            </a:r>
            <a:r>
              <a:rPr lang="tr-TR" sz="1200" dirty="0">
                <a:latin typeface="Montserrat Light" panose="00000400000000000000" pitchFamily="50" charset="-94"/>
                <a:ea typeface="Calibri" panose="020F0502020204030204" pitchFamily="34" charset="0"/>
                <a:cs typeface="Times New Roman" panose="02020603050405020304" pitchFamily="18" charset="0"/>
              </a:rPr>
              <a:t>140</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a:t>
            </a:r>
            <a:r>
              <a:rPr lang="tr-TR" sz="1200" dirty="0" err="1">
                <a:effectLst/>
                <a:latin typeface="Montserrat Light" panose="00000400000000000000" pitchFamily="50" charset="-94"/>
                <a:ea typeface="Calibri" panose="020F0502020204030204" pitchFamily="34" charset="0"/>
                <a:cs typeface="Times New Roman" panose="02020603050405020304" pitchFamily="18" charset="0"/>
              </a:rPr>
              <a:t>mSS</a:t>
            </a: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 maksimum </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basınca erişebilmektedir.</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4789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2"/>
                                        </p:tgtEl>
                                        <p:attrNameLst>
                                          <p:attrName>style.visibility</p:attrName>
                                        </p:attrNameLst>
                                      </p:cBhvr>
                                      <p:to>
                                        <p:strVal val="visible"/>
                                      </p:to>
                                    </p:set>
                                    <p:anim calcmode="lin" valueType="num">
                                      <p:cBhvr>
                                        <p:cTn id="11" dur="3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12"/>
                                        </p:tgtEl>
                                        <p:attrNameLst>
                                          <p:attrName>ppt_y</p:attrName>
                                        </p:attrNameLst>
                                      </p:cBhvr>
                                      <p:tavLst>
                                        <p:tav tm="0">
                                          <p:val>
                                            <p:strVal val="#ppt_y"/>
                                          </p:val>
                                        </p:tav>
                                        <p:tav tm="100000">
                                          <p:val>
                                            <p:strVal val="#ppt_y"/>
                                          </p:val>
                                        </p:tav>
                                      </p:tavLst>
                                    </p:anim>
                                    <p:anim calcmode="lin" valueType="num">
                                      <p:cBhvr>
                                        <p:cTn id="13" dur="3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12"/>
                                        </p:tgtEl>
                                      </p:cBhvr>
                                    </p:animEffect>
                                  </p:childTnLst>
                                </p:cTn>
                              </p:par>
                            </p:childTnLst>
                          </p:cTn>
                        </p:par>
                        <p:par>
                          <p:cTn id="16" fill="hold">
                            <p:stCondLst>
                              <p:cond delay="175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0" dur="300" fill="hold"/>
                                        <p:tgtEl>
                                          <p:spTgt spid="5"/>
                                        </p:tgtEl>
                                        <p:attrNameLst>
                                          <p:attrName>ppt_y</p:attrName>
                                        </p:attrNameLst>
                                      </p:cBhvr>
                                      <p:tavLst>
                                        <p:tav tm="0">
                                          <p:val>
                                            <p:strVal val="#ppt_y"/>
                                          </p:val>
                                        </p:tav>
                                        <p:tav tm="100000">
                                          <p:val>
                                            <p:strVal val="#ppt_y"/>
                                          </p:val>
                                        </p:tav>
                                      </p:tavLst>
                                    </p:anim>
                                    <p:anim calcmode="lin" valueType="num">
                                      <p:cBhvr>
                                        <p:cTn id="21" dur="3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2" dur="3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300" tmFilter="0,0; .5, 1; 1, 1"/>
                                        <p:tgtEl>
                                          <p:spTgt spid="5"/>
                                        </p:tgtEl>
                                      </p:cBhvr>
                                    </p:animEffect>
                                  </p:childTnLst>
                                </p:cTn>
                              </p:par>
                            </p:childTnLst>
                          </p:cTn>
                        </p:par>
                        <p:par>
                          <p:cTn id="24" fill="hold">
                            <p:stCondLst>
                              <p:cond delay="3250"/>
                            </p:stCondLst>
                            <p:childTnLst>
                              <p:par>
                                <p:cTn id="25" presetID="21" presetClass="entr" presetSubtype="1" fill="hold" nodeType="after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heel(1)">
                                      <p:cBhvr>
                                        <p:cTn id="27" dur="1000"/>
                                        <p:tgtEl>
                                          <p:spTgt spid="4">
                                            <p:txEl>
                                              <p:pRg st="0" end="0"/>
                                            </p:txEl>
                                          </p:spTgt>
                                        </p:tgtEl>
                                      </p:cBhvr>
                                    </p:animEffect>
                                  </p:childTnLst>
                                </p:cTn>
                              </p:par>
                            </p:childTnLst>
                          </p:cTn>
                        </p:par>
                        <p:par>
                          <p:cTn id="28" fill="hold">
                            <p:stCondLst>
                              <p:cond delay="4250"/>
                            </p:stCondLst>
                            <p:childTnLst>
                              <p:par>
                                <p:cTn id="29" presetID="6" presetClass="entr" presetSubtype="16" fill="hold" nodeType="after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circle(in)">
                                      <p:cBhvr>
                                        <p:cTn id="31"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B3213DE8-5B6B-82B8-6882-7256A312C3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Metin kutusu 4"/>
          <p:cNvSpPr txBox="1"/>
          <p:nvPr/>
        </p:nvSpPr>
        <p:spPr>
          <a:xfrm>
            <a:off x="1907704" y="1318108"/>
            <a:ext cx="5688632" cy="323165"/>
          </a:xfrm>
          <a:prstGeom prst="rect">
            <a:avLst/>
          </a:prstGeom>
          <a:noFill/>
        </p:spPr>
        <p:txBody>
          <a:bodyPr wrap="square" rtlCol="0">
            <a:spAutoFit/>
          </a:bodyPr>
          <a:lstStyle/>
          <a:p>
            <a:r>
              <a:rPr lang="tr-TR" sz="1500" b="1" dirty="0">
                <a:solidFill>
                  <a:srgbClr val="C72031"/>
                </a:solidFill>
                <a:latin typeface="Montserrat Bold"/>
              </a:rPr>
              <a:t>DSP SERİSİ YATAY AYRILABİLİR GÖVDELİ POMPA SETİ</a:t>
            </a:r>
            <a:endParaRPr lang="en-US" sz="1500" dirty="0">
              <a:solidFill>
                <a:srgbClr val="C72031"/>
              </a:solidFill>
              <a:latin typeface="Montserrat Bold"/>
            </a:endParaRPr>
          </a:p>
        </p:txBody>
      </p:sp>
      <p:sp>
        <p:nvSpPr>
          <p:cNvPr id="8" name="Metin kutusu 7">
            <a:extLst>
              <a:ext uri="{FF2B5EF4-FFF2-40B4-BE49-F238E27FC236}">
                <a16:creationId xmlns:a16="http://schemas.microsoft.com/office/drawing/2014/main" id="{A1418B27-E758-486F-A528-7654A74ED714}"/>
              </a:ext>
            </a:extLst>
          </p:cNvPr>
          <p:cNvSpPr txBox="1"/>
          <p:nvPr/>
        </p:nvSpPr>
        <p:spPr>
          <a:xfrm>
            <a:off x="8658740" y="6575499"/>
            <a:ext cx="557808" cy="246221"/>
          </a:xfrm>
          <a:prstGeom prst="rect">
            <a:avLst/>
          </a:prstGeom>
          <a:noFill/>
        </p:spPr>
        <p:txBody>
          <a:bodyPr wrap="square">
            <a:spAutoFit/>
          </a:bodyPr>
          <a:lstStyle/>
          <a:p>
            <a:pPr algn="ctr"/>
            <a:r>
              <a:rPr lang="tr-TR" sz="1000" b="1" dirty="0">
                <a:latin typeface="Montserrat Black" panose="00000A00000000000000" pitchFamily="50" charset="0"/>
              </a:rPr>
              <a:t>1</a:t>
            </a:r>
            <a:endParaRPr lang="tr-TR" sz="1000" dirty="0"/>
          </a:p>
        </p:txBody>
      </p:sp>
      <p:sp>
        <p:nvSpPr>
          <p:cNvPr id="10" name="Metin kutusu 9">
            <a:extLst>
              <a:ext uri="{FF2B5EF4-FFF2-40B4-BE49-F238E27FC236}">
                <a16:creationId xmlns:a16="http://schemas.microsoft.com/office/drawing/2014/main" id="{BC2BEE8D-A3E9-4012-9225-7766A3661A57}"/>
              </a:ext>
            </a:extLst>
          </p:cNvPr>
          <p:cNvSpPr txBox="1"/>
          <p:nvPr/>
        </p:nvSpPr>
        <p:spPr>
          <a:xfrm>
            <a:off x="7452320" y="6381328"/>
            <a:ext cx="1957487" cy="215444"/>
          </a:xfrm>
          <a:prstGeom prst="rect">
            <a:avLst/>
          </a:prstGeom>
          <a:noFill/>
        </p:spPr>
        <p:txBody>
          <a:bodyPr wrap="square">
            <a:spAutoFit/>
          </a:bodyPr>
          <a:lstStyle/>
          <a:p>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www</a:t>
            </a:r>
            <a:r>
              <a:rPr lang="tr-TR" sz="750" b="1" dirty="0">
                <a:latin typeface="Montserrat Black" panose="00000A00000000000000" pitchFamily="50" charset="0"/>
                <a:hlinkClick r:id="rId4">
                  <a:extLst>
                    <a:ext uri="{A12FA001-AC4F-418D-AE19-62706E023703}">
                      <ahyp:hlinkClr xmlns:ahyp="http://schemas.microsoft.com/office/drawing/2018/hyperlinkcolor" val="tx"/>
                    </a:ext>
                  </a:extLst>
                </a:hlinkClick>
              </a:rPr>
              <a:t>.duyarpompa</a:t>
            </a:r>
            <a:r>
              <a:rPr lang="tr-TR" sz="750" b="1" dirty="0">
                <a:latin typeface="Montserrat Light" panose="00000400000000000000" pitchFamily="50" charset="0"/>
                <a:hlinkClick r:id="rId4">
                  <a:extLst>
                    <a:ext uri="{A12FA001-AC4F-418D-AE19-62706E023703}">
                      <ahyp:hlinkClr xmlns:ahyp="http://schemas.microsoft.com/office/drawing/2018/hyperlinkcolor" val="tx"/>
                    </a:ext>
                  </a:extLst>
                </a:hlinkClick>
              </a:rPr>
              <a:t>.com</a:t>
            </a:r>
            <a:endParaRPr lang="tr-TR" sz="750" dirty="0"/>
          </a:p>
        </p:txBody>
      </p:sp>
      <p:pic>
        <p:nvPicPr>
          <p:cNvPr id="23" name="Resim 22">
            <a:hlinkClick r:id="rId5"/>
            <a:extLst>
              <a:ext uri="{FF2B5EF4-FFF2-40B4-BE49-F238E27FC236}">
                <a16:creationId xmlns:a16="http://schemas.microsoft.com/office/drawing/2014/main" id="{AC6A928A-5206-4AA0-8BA4-A3C83FB04B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306" y="6045299"/>
            <a:ext cx="248490" cy="264021"/>
          </a:xfrm>
          <a:prstGeom prst="rect">
            <a:avLst/>
          </a:prstGeom>
        </p:spPr>
      </p:pic>
      <p:pic>
        <p:nvPicPr>
          <p:cNvPr id="24" name="Resim 23">
            <a:hlinkClick r:id="rId7"/>
            <a:extLst>
              <a:ext uri="{FF2B5EF4-FFF2-40B4-BE49-F238E27FC236}">
                <a16:creationId xmlns:a16="http://schemas.microsoft.com/office/drawing/2014/main" id="{D20D5691-68AE-49A5-86B9-F2707D987A2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6838" y="4954855"/>
            <a:ext cx="251597" cy="264021"/>
          </a:xfrm>
          <a:prstGeom prst="rect">
            <a:avLst/>
          </a:prstGeom>
        </p:spPr>
      </p:pic>
      <p:pic>
        <p:nvPicPr>
          <p:cNvPr id="25" name="Resim 24">
            <a:hlinkClick r:id="rId9"/>
            <a:extLst>
              <a:ext uri="{FF2B5EF4-FFF2-40B4-BE49-F238E27FC236}">
                <a16:creationId xmlns:a16="http://schemas.microsoft.com/office/drawing/2014/main" id="{448B3554-8BFB-4DDB-B49C-D76A31193D8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945" y="5337218"/>
            <a:ext cx="248490" cy="264021"/>
          </a:xfrm>
          <a:prstGeom prst="rect">
            <a:avLst/>
          </a:prstGeom>
        </p:spPr>
      </p:pic>
      <p:pic>
        <p:nvPicPr>
          <p:cNvPr id="26" name="Resim 25">
            <a:hlinkClick r:id="rId11"/>
            <a:extLst>
              <a:ext uri="{FF2B5EF4-FFF2-40B4-BE49-F238E27FC236}">
                <a16:creationId xmlns:a16="http://schemas.microsoft.com/office/drawing/2014/main" id="{5106348D-8B04-4B76-9FFE-818C36C5782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369" y="5685259"/>
            <a:ext cx="248490" cy="264021"/>
          </a:xfrm>
          <a:prstGeom prst="rect">
            <a:avLst/>
          </a:prstGeom>
        </p:spPr>
      </p:pic>
      <p:sp>
        <p:nvSpPr>
          <p:cNvPr id="12" name="Metin kutusu 11">
            <a:extLst>
              <a:ext uri="{FF2B5EF4-FFF2-40B4-BE49-F238E27FC236}">
                <a16:creationId xmlns:a16="http://schemas.microsoft.com/office/drawing/2014/main" id="{C6EB6E04-AB07-4365-913B-ED9BDDF5229C}"/>
              </a:ext>
            </a:extLst>
          </p:cNvPr>
          <p:cNvSpPr txBox="1"/>
          <p:nvPr/>
        </p:nvSpPr>
        <p:spPr>
          <a:xfrm>
            <a:off x="176614" y="220294"/>
            <a:ext cx="4681904" cy="323165"/>
          </a:xfrm>
          <a:prstGeom prst="rect">
            <a:avLst/>
          </a:prstGeom>
          <a:noFill/>
        </p:spPr>
        <p:txBody>
          <a:bodyPr wrap="square">
            <a:spAutoFit/>
          </a:bodyPr>
          <a:lstStyle/>
          <a:p>
            <a:r>
              <a:rPr lang="tr-TR" sz="1500" b="1" dirty="0">
                <a:solidFill>
                  <a:schemeClr val="bg1"/>
                </a:solidFill>
                <a:latin typeface="Montserrat Black" panose="00000A00000000000000" pitchFamily="50" charset="0"/>
              </a:rPr>
              <a:t>YANGIN SİSTEMLERİ</a:t>
            </a:r>
            <a:endParaRPr lang="en-US" sz="1500" dirty="0">
              <a:solidFill>
                <a:schemeClr val="bg1"/>
              </a:solidFill>
              <a:latin typeface="Montserrat Black" panose="00000A00000000000000" pitchFamily="50" charset="0"/>
            </a:endParaRPr>
          </a:p>
        </p:txBody>
      </p:sp>
      <p:pic>
        <p:nvPicPr>
          <p:cNvPr id="3" name="Resim 2">
            <a:extLst>
              <a:ext uri="{FF2B5EF4-FFF2-40B4-BE49-F238E27FC236}">
                <a16:creationId xmlns:a16="http://schemas.microsoft.com/office/drawing/2014/main" id="{432EF923-E201-ACA8-4B75-6B32844E48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10561" y="1866221"/>
            <a:ext cx="5573494" cy="3530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Resim 12">
            <a:hlinkClick r:id="rId7"/>
            <a:extLst>
              <a:ext uri="{FF2B5EF4-FFF2-40B4-BE49-F238E27FC236}">
                <a16:creationId xmlns:a16="http://schemas.microsoft.com/office/drawing/2014/main" id="{3C542BD5-418E-4B46-9B40-05CC3715DBFE}"/>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532440" y="6525344"/>
            <a:ext cx="144016" cy="139514"/>
          </a:xfrm>
          <a:prstGeom prst="rect">
            <a:avLst/>
          </a:prstGeom>
        </p:spPr>
      </p:pic>
      <p:sp>
        <p:nvSpPr>
          <p:cNvPr id="4" name="Metin kutusu 3">
            <a:extLst>
              <a:ext uri="{FF2B5EF4-FFF2-40B4-BE49-F238E27FC236}">
                <a16:creationId xmlns:a16="http://schemas.microsoft.com/office/drawing/2014/main" id="{55CBBF3B-844A-6AF6-6C5A-DB1125B2DA22}"/>
              </a:ext>
            </a:extLst>
          </p:cNvPr>
          <p:cNvSpPr txBox="1"/>
          <p:nvPr/>
        </p:nvSpPr>
        <p:spPr>
          <a:xfrm>
            <a:off x="613854" y="2009849"/>
            <a:ext cx="5037509" cy="4571636"/>
          </a:xfrm>
          <a:prstGeom prst="rect">
            <a:avLst/>
          </a:prstGeom>
          <a:noFill/>
        </p:spPr>
        <p:txBody>
          <a:bodyPr wrap="square" rtlCol="0">
            <a:spAutoFit/>
          </a:bodyPr>
          <a:lstStyle/>
          <a:p>
            <a:pPr>
              <a:lnSpc>
                <a:spcPct val="107000"/>
              </a:lnSpc>
              <a:spcAft>
                <a:spcPts val="800"/>
              </a:spcAft>
            </a:pPr>
            <a:r>
              <a:rPr lang="tr-TR" sz="1400" dirty="0">
                <a:effectLst/>
                <a:latin typeface="Montserrat Bold"/>
                <a:ea typeface="Calibri" panose="020F0502020204030204" pitchFamily="34" charset="0"/>
                <a:cs typeface="Times New Roman" panose="02020603050405020304" pitchFamily="18" charset="0"/>
              </a:rPr>
              <a:t>Kullanım</a:t>
            </a:r>
            <a:r>
              <a:rPr lang="tr-TR" sz="1400" b="1" dirty="0">
                <a:effectLst/>
                <a:latin typeface="Montserrat Bold"/>
                <a:ea typeface="Calibri" panose="020F0502020204030204" pitchFamily="34" charset="0"/>
                <a:cs typeface="Times New Roman" panose="02020603050405020304" pitchFamily="18" charset="0"/>
              </a:rPr>
              <a:t> </a:t>
            </a:r>
            <a:r>
              <a:rPr lang="tr-TR" sz="1400" dirty="0">
                <a:effectLst/>
                <a:latin typeface="Montserrat Bold"/>
                <a:ea typeface="Calibri" panose="020F0502020204030204" pitchFamily="34" charset="0"/>
                <a:cs typeface="Times New Roman" panose="02020603050405020304" pitchFamily="18" charset="0"/>
              </a:rPr>
              <a:t>Alanları</a:t>
            </a:r>
          </a:p>
          <a:p>
            <a:pPr marL="285750" indent="-2857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Endüstriyel sulama</a:t>
            </a:r>
          </a:p>
          <a:p>
            <a:pPr marL="285750" indent="-2857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Petrol ve diğer kimyevi maddelerin prosesleri</a:t>
            </a:r>
          </a:p>
          <a:p>
            <a:pPr marL="285750" lvl="0" indent="-2857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Deniz suyu</a:t>
            </a:r>
          </a:p>
          <a:p>
            <a:pPr marL="285750" lvl="0" indent="-2857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Yangın sistemleri</a:t>
            </a:r>
          </a:p>
          <a:p>
            <a:pPr marL="285750" lvl="0" indent="-2857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Kapalı soğutma sistemleri</a:t>
            </a:r>
          </a:p>
          <a:p>
            <a:pPr>
              <a:lnSpc>
                <a:spcPct val="107000"/>
              </a:lnSpc>
              <a:spcAft>
                <a:spcPts val="800"/>
              </a:spcAft>
            </a:pPr>
            <a:br>
              <a:rPr lang="tr-TR" sz="1200" b="1" dirty="0">
                <a:effectLst/>
                <a:latin typeface="Montserrat Bold"/>
                <a:ea typeface="Calibri" panose="020F0502020204030204" pitchFamily="34" charset="0"/>
                <a:cs typeface="Times New Roman" panose="02020603050405020304" pitchFamily="18" charset="0"/>
              </a:rPr>
            </a:br>
            <a:r>
              <a:rPr lang="tr-TR" sz="1400" dirty="0">
                <a:effectLst/>
                <a:latin typeface="Montserrat Bold"/>
                <a:ea typeface="Calibri" panose="020F0502020204030204" pitchFamily="34" charset="0"/>
                <a:cs typeface="Times New Roman" panose="02020603050405020304" pitchFamily="18" charset="0"/>
              </a:rPr>
              <a:t>Özellikleri</a:t>
            </a:r>
            <a:endParaRPr lang="tr-TR" sz="1200" dirty="0">
              <a:effectLst/>
              <a:latin typeface="Montserrat Bold"/>
              <a:ea typeface="Calibri" panose="020F0502020204030204" pitchFamily="34" charset="0"/>
              <a:cs typeface="Times New Roman" panose="02020603050405020304" pitchFamily="18" charset="0"/>
            </a:endParaRP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Çift yönlü motor </a:t>
            </a:r>
            <a:r>
              <a:rPr lang="tr-TR" sz="1200" dirty="0" err="1">
                <a:effectLst/>
                <a:latin typeface="Montserrat Light" panose="00000400000000000000" pitchFamily="50" charset="-94"/>
                <a:ea typeface="Calibri" panose="020F0502020204030204" pitchFamily="34" charset="0"/>
                <a:cs typeface="Times New Roman" panose="02020603050405020304" pitchFamily="18" charset="0"/>
              </a:rPr>
              <a:t>akuplasyonu</a:t>
            </a: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marL="171450" lvl="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Uzun ömürlü</a:t>
            </a:r>
          </a:p>
          <a:p>
            <a:pPr marL="17145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Yüksek debi kapasitesi</a:t>
            </a:r>
          </a:p>
          <a:p>
            <a:pPr marL="171450" indent="-171450">
              <a:lnSpc>
                <a:spcPct val="150000"/>
              </a:lnSpc>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Ayrılabilir gövdesi sayesinde kolay bakım ve onarım</a:t>
            </a:r>
          </a:p>
          <a:p>
            <a:pPr marL="171450" lvl="0" indent="-171450">
              <a:lnSpc>
                <a:spcPct val="150000"/>
              </a:lnSpc>
              <a:spcAft>
                <a:spcPts val="800"/>
              </a:spcAft>
              <a:buFont typeface="Arial" panose="020B0604020202020204" pitchFamily="34" charset="0"/>
              <a:buChar char="•"/>
            </a:pPr>
            <a:r>
              <a:rPr lang="tr-TR" sz="1200" dirty="0">
                <a:effectLst/>
                <a:latin typeface="Montserrat Light" panose="00000400000000000000" pitchFamily="50" charset="-94"/>
                <a:ea typeface="Calibri" panose="020F0502020204030204" pitchFamily="34" charset="0"/>
                <a:cs typeface="Times New Roman" panose="02020603050405020304" pitchFamily="18" charset="0"/>
              </a:rPr>
              <a:t>Yüksek emiş kabiliyeti</a:t>
            </a: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br>
              <a:rPr lang="tr-TR" sz="1200" dirty="0">
                <a:effectLst/>
                <a:latin typeface="Montserrat Light" panose="00000400000000000000" pitchFamily="50" charset="-94"/>
                <a:ea typeface="Calibri" panose="020F0502020204030204" pitchFamily="34" charset="0"/>
                <a:cs typeface="Times New Roman" panose="02020603050405020304" pitchFamily="18" charset="0"/>
              </a:rPr>
            </a:b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endParaRPr lang="tr-TR" sz="1200" dirty="0">
              <a:effectLst/>
              <a:latin typeface="Montserrat Light" panose="00000400000000000000" pitchFamily="50" charset="-9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7957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250" autoRev="1" fill="hold">
                                          <p:stCondLst>
                                            <p:cond delay="0"/>
                                          </p:stCondLst>
                                        </p:cTn>
                                        <p:tgtEl>
                                          <p:spTgt spid="5"/>
                                        </p:tgtEl>
                                        <p:attrNameLst>
                                          <p:attrName>ppt_w</p:attrName>
                                        </p:attrNameLst>
                                      </p:cBhvr>
                                    </p:anim>
                                    <p:anim by="(#ppt_w*0.50)" calcmode="lin" valueType="num">
                                      <p:cBhvr>
                                        <p:cTn id="8" dur="250" decel="50000" autoRev="1" fill="hold">
                                          <p:stCondLst>
                                            <p:cond delay="0"/>
                                          </p:stCondLst>
                                        </p:cTn>
                                        <p:tgtEl>
                                          <p:spTgt spid="5"/>
                                        </p:tgtEl>
                                        <p:attrNameLst>
                                          <p:attrName>ppt_x</p:attrName>
                                        </p:attrNameLst>
                                      </p:cBhvr>
                                    </p:anim>
                                    <p:anim from="(-#ppt_h/2)" to="(#ppt_y)" calcmode="lin" valueType="num">
                                      <p:cBhvr>
                                        <p:cTn id="9" dur="500" fill="hold">
                                          <p:stCondLst>
                                            <p:cond delay="0"/>
                                          </p:stCondLst>
                                        </p:cTn>
                                        <p:tgtEl>
                                          <p:spTgt spid="5"/>
                                        </p:tgtEl>
                                        <p:attrNameLst>
                                          <p:attrName>ppt_y</p:attrName>
                                        </p:attrNameLst>
                                      </p:cBhvr>
                                    </p:anim>
                                    <p:animRot by="21600000">
                                      <p:cBhvr>
                                        <p:cTn id="10" dur="500" fill="hold">
                                          <p:stCondLst>
                                            <p:cond delay="0"/>
                                          </p:stCondLst>
                                        </p:cTn>
                                        <p:tgtEl>
                                          <p:spTgt spid="5"/>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3000"/>
                            </p:stCondLst>
                            <p:childTnLst>
                              <p:par>
                                <p:cTn id="19" presetID="42" presetClass="entr" presetSubtype="0" fill="hold"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750"/>
                                        <p:tgtEl>
                                          <p:spTgt spid="4">
                                            <p:txEl>
                                              <p:pRg st="0" end="0"/>
                                            </p:txEl>
                                          </p:spTgt>
                                        </p:tgtEl>
                                      </p:cBhvr>
                                    </p:animEffect>
                                    <p:anim calcmode="lin" valueType="num">
                                      <p:cBhvr>
                                        <p:cTn id="22"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3750"/>
                            </p:stCondLst>
                            <p:childTnLst>
                              <p:par>
                                <p:cTn id="25" presetID="42" presetClass="entr" presetSubtype="0" fill="hold" nodeType="after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1000"/>
                                        <p:tgtEl>
                                          <p:spTgt spid="4">
                                            <p:txEl>
                                              <p:pRg st="1" end="1"/>
                                            </p:txEl>
                                          </p:spTgt>
                                        </p:tgtEl>
                                      </p:cBhvr>
                                    </p:animEffect>
                                    <p:anim calcmode="lin" valueType="num">
                                      <p:cBhvr>
                                        <p:cTn id="2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1000"/>
                                        <p:tgtEl>
                                          <p:spTgt spid="4">
                                            <p:txEl>
                                              <p:pRg st="2" end="2"/>
                                            </p:txEl>
                                          </p:spTgt>
                                        </p:tgtEl>
                                      </p:cBhvr>
                                    </p:animEffect>
                                    <p:anim calcmode="lin" valueType="num">
                                      <p:cBhvr>
                                        <p:cTn id="3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1000"/>
                                        <p:tgtEl>
                                          <p:spTgt spid="4">
                                            <p:txEl>
                                              <p:pRg st="3" end="3"/>
                                            </p:txEl>
                                          </p:spTgt>
                                        </p:tgtEl>
                                      </p:cBhvr>
                                    </p:animEffect>
                                    <p:anim calcmode="lin" valueType="num">
                                      <p:cBhvr>
                                        <p:cTn id="3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fade">
                                      <p:cBhvr>
                                        <p:cTn id="42" dur="1000"/>
                                        <p:tgtEl>
                                          <p:spTgt spid="4">
                                            <p:txEl>
                                              <p:pRg st="4" end="4"/>
                                            </p:txEl>
                                          </p:spTgt>
                                        </p:tgtEl>
                                      </p:cBhvr>
                                    </p:animEffect>
                                    <p:anim calcmode="lin" valueType="num">
                                      <p:cBhvr>
                                        <p:cTn id="4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fade">
                                      <p:cBhvr>
                                        <p:cTn id="47" dur="1000"/>
                                        <p:tgtEl>
                                          <p:spTgt spid="4">
                                            <p:txEl>
                                              <p:pRg st="5" end="5"/>
                                            </p:txEl>
                                          </p:spTgt>
                                        </p:tgtEl>
                                      </p:cBhvr>
                                    </p:animEffect>
                                    <p:anim calcmode="lin" valueType="num">
                                      <p:cBhvr>
                                        <p:cTn id="4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50" fill="hold">
                            <p:stCondLst>
                              <p:cond delay="4750"/>
                            </p:stCondLst>
                            <p:childTnLst>
                              <p:par>
                                <p:cTn id="51" presetID="16" presetClass="entr" presetSubtype="21" fill="hold" nodeType="after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animEffect transition="in" filter="barn(inVertical)">
                                      <p:cBhvr>
                                        <p:cTn id="53" dur="500"/>
                                        <p:tgtEl>
                                          <p:spTgt spid="4">
                                            <p:txEl>
                                              <p:pRg st="6" end="6"/>
                                            </p:txEl>
                                          </p:spTgt>
                                        </p:tgtEl>
                                      </p:cBhvr>
                                    </p:animEffect>
                                  </p:childTnLst>
                                </p:cTn>
                              </p:par>
                            </p:childTnLst>
                          </p:cTn>
                        </p:par>
                        <p:par>
                          <p:cTn id="54" fill="hold">
                            <p:stCondLst>
                              <p:cond delay="5250"/>
                            </p:stCondLst>
                            <p:childTnLst>
                              <p:par>
                                <p:cTn id="55" presetID="10" presetClass="entr" presetSubtype="0" fill="hold" nodeType="afterEffect">
                                  <p:stCondLst>
                                    <p:cond delay="0"/>
                                  </p:stCondLst>
                                  <p:childTnLst>
                                    <p:set>
                                      <p:cBhvr>
                                        <p:cTn id="56" dur="1" fill="hold">
                                          <p:stCondLst>
                                            <p:cond delay="0"/>
                                          </p:stCondLst>
                                        </p:cTn>
                                        <p:tgtEl>
                                          <p:spTgt spid="4">
                                            <p:txEl>
                                              <p:pRg st="7" end="7"/>
                                            </p:txEl>
                                          </p:spTgt>
                                        </p:tgtEl>
                                        <p:attrNameLst>
                                          <p:attrName>style.visibility</p:attrName>
                                        </p:attrNameLst>
                                      </p:cBhvr>
                                      <p:to>
                                        <p:strVal val="visible"/>
                                      </p:to>
                                    </p:set>
                                    <p:animEffect transition="in" filter="fade">
                                      <p:cBhvr>
                                        <p:cTn id="57" dur="500"/>
                                        <p:tgtEl>
                                          <p:spTgt spid="4">
                                            <p:txEl>
                                              <p:pRg st="7" end="7"/>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4">
                                            <p:txEl>
                                              <p:pRg st="8" end="8"/>
                                            </p:txEl>
                                          </p:spTgt>
                                        </p:tgtEl>
                                        <p:attrNameLst>
                                          <p:attrName>style.visibility</p:attrName>
                                        </p:attrNameLst>
                                      </p:cBhvr>
                                      <p:to>
                                        <p:strVal val="visible"/>
                                      </p:to>
                                    </p:set>
                                    <p:animEffect transition="in" filter="fade">
                                      <p:cBhvr>
                                        <p:cTn id="60" dur="500"/>
                                        <p:tgtEl>
                                          <p:spTgt spid="4">
                                            <p:txEl>
                                              <p:pRg st="8" end="8"/>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4">
                                            <p:txEl>
                                              <p:pRg st="9" end="9"/>
                                            </p:txEl>
                                          </p:spTgt>
                                        </p:tgtEl>
                                        <p:attrNameLst>
                                          <p:attrName>style.visibility</p:attrName>
                                        </p:attrNameLst>
                                      </p:cBhvr>
                                      <p:to>
                                        <p:strVal val="visible"/>
                                      </p:to>
                                    </p:set>
                                    <p:animEffect transition="in" filter="fade">
                                      <p:cBhvr>
                                        <p:cTn id="63" dur="500"/>
                                        <p:tgtEl>
                                          <p:spTgt spid="4">
                                            <p:txEl>
                                              <p:pRg st="9" end="9"/>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4">
                                            <p:txEl>
                                              <p:pRg st="10" end="10"/>
                                            </p:txEl>
                                          </p:spTgt>
                                        </p:tgtEl>
                                        <p:attrNameLst>
                                          <p:attrName>style.visibility</p:attrName>
                                        </p:attrNameLst>
                                      </p:cBhvr>
                                      <p:to>
                                        <p:strVal val="visible"/>
                                      </p:to>
                                    </p:set>
                                    <p:animEffect transition="in" filter="fade">
                                      <p:cBhvr>
                                        <p:cTn id="66" dur="500"/>
                                        <p:tgtEl>
                                          <p:spTgt spid="4">
                                            <p:txEl>
                                              <p:pRg st="10" end="10"/>
                                            </p:txEl>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4">
                                            <p:txEl>
                                              <p:pRg st="11" end="11"/>
                                            </p:txEl>
                                          </p:spTgt>
                                        </p:tgtEl>
                                        <p:attrNameLst>
                                          <p:attrName>style.visibility</p:attrName>
                                        </p:attrNameLst>
                                      </p:cBhvr>
                                      <p:to>
                                        <p:strVal val="visible"/>
                                      </p:to>
                                    </p:set>
                                    <p:animEffect transition="in" filter="fade">
                                      <p:cBhvr>
                                        <p:cTn id="69"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DUYAR POMPA - PP SUNUM SABLONLAR</Template>
  <TotalTime>1660</TotalTime>
  <Words>1706</Words>
  <Application>Microsoft Office PowerPoint</Application>
  <PresentationFormat>Ekran Gösterisi (4:3)</PresentationFormat>
  <Paragraphs>363</Paragraphs>
  <Slides>39</Slides>
  <Notes>35</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39</vt:i4>
      </vt:variant>
    </vt:vector>
  </HeadingPairs>
  <TitlesOfParts>
    <vt:vector size="48" baseType="lpstr">
      <vt:lpstr>Arial</vt:lpstr>
      <vt:lpstr>Calibri</vt:lpstr>
      <vt:lpstr>Designball-Electronic-Device-01</vt:lpstr>
      <vt:lpstr>Montserrat Black</vt:lpstr>
      <vt:lpstr>Montserrat Bold</vt:lpstr>
      <vt:lpstr>Montserrat ExtraLight</vt:lpstr>
      <vt:lpstr>Montserrat Light</vt:lpstr>
      <vt:lpstr>Roboto Condensed</vt: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By NeC ® 2010 | Katilimsiz.Com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Reyhan</dc:creator>
  <cp:lastModifiedBy>Onur ÇAKIROĞLU</cp:lastModifiedBy>
  <cp:revision>79</cp:revision>
  <dcterms:created xsi:type="dcterms:W3CDTF">2019-11-26T15:07:13Z</dcterms:created>
  <dcterms:modified xsi:type="dcterms:W3CDTF">2023-12-05T13:50:34Z</dcterms:modified>
</cp:coreProperties>
</file>